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nva Sans" panose="020B0604020202020204" charset="0"/>
      <p:regular r:id="rId16"/>
    </p:embeddedFont>
    <p:embeddedFont>
      <p:font typeface="Canva Sans Bold" panose="020B0604020202020204" charset="0"/>
      <p:regular r:id="rId17"/>
    </p:embeddedFont>
    <p:embeddedFont>
      <p:font typeface="Playfair Display" panose="00000500000000000000" pitchFamily="2" charset="0"/>
      <p:regular r:id="rId18"/>
    </p:embeddedFont>
    <p:embeddedFont>
      <p:font typeface="Playfair Display Bold" panose="00000800000000000000"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33B33-D5FB-40A9-A00C-BD80019F1F7B}" v="1" dt="2024-06-25T12:50:09.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94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gan Hayward" userId="c0d25c69-3a03-451d-9842-2c49d971d61d" providerId="ADAL" clId="{F4F33B33-D5FB-40A9-A00C-BD80019F1F7B}"/>
    <pc:docChg chg="custSel modSld">
      <pc:chgData name="Meagan Hayward" userId="c0d25c69-3a03-451d-9842-2c49d971d61d" providerId="ADAL" clId="{F4F33B33-D5FB-40A9-A00C-BD80019F1F7B}" dt="2024-06-25T13:06:56.592" v="341" actId="14100"/>
      <pc:docMkLst>
        <pc:docMk/>
      </pc:docMkLst>
      <pc:sldChg chg="modSp mod">
        <pc:chgData name="Meagan Hayward" userId="c0d25c69-3a03-451d-9842-2c49d971d61d" providerId="ADAL" clId="{F4F33B33-D5FB-40A9-A00C-BD80019F1F7B}" dt="2024-06-25T12:49:24.450" v="1" actId="1036"/>
        <pc:sldMkLst>
          <pc:docMk/>
          <pc:sldMk cId="0" sldId="256"/>
        </pc:sldMkLst>
        <pc:spChg chg="mod">
          <ac:chgData name="Meagan Hayward" userId="c0d25c69-3a03-451d-9842-2c49d971d61d" providerId="ADAL" clId="{F4F33B33-D5FB-40A9-A00C-BD80019F1F7B}" dt="2024-06-25T12:49:24.450" v="1" actId="1036"/>
          <ac:spMkLst>
            <pc:docMk/>
            <pc:sldMk cId="0" sldId="256"/>
            <ac:spMk id="10" creationId="{00000000-0000-0000-0000-000000000000}"/>
          </ac:spMkLst>
        </pc:spChg>
      </pc:sldChg>
      <pc:sldChg chg="addSp delSp modSp mod modAnim">
        <pc:chgData name="Meagan Hayward" userId="c0d25c69-3a03-451d-9842-2c49d971d61d" providerId="ADAL" clId="{F4F33B33-D5FB-40A9-A00C-BD80019F1F7B}" dt="2024-06-25T12:50:09.997" v="3"/>
        <pc:sldMkLst>
          <pc:docMk/>
          <pc:sldMk cId="0" sldId="257"/>
        </pc:sldMkLst>
        <pc:picChg chg="del">
          <ac:chgData name="Meagan Hayward" userId="c0d25c69-3a03-451d-9842-2c49d971d61d" providerId="ADAL" clId="{F4F33B33-D5FB-40A9-A00C-BD80019F1F7B}" dt="2024-06-25T12:49:52.476" v="2" actId="478"/>
          <ac:picMkLst>
            <pc:docMk/>
            <pc:sldMk cId="0" sldId="257"/>
            <ac:picMk id="2" creationId="{00000000-0000-0000-0000-000000000000}"/>
          </ac:picMkLst>
        </pc:picChg>
        <pc:picChg chg="add mod">
          <ac:chgData name="Meagan Hayward" userId="c0d25c69-3a03-451d-9842-2c49d971d61d" providerId="ADAL" clId="{F4F33B33-D5FB-40A9-A00C-BD80019F1F7B}" dt="2024-06-25T12:50:09.997" v="3"/>
          <ac:picMkLst>
            <pc:docMk/>
            <pc:sldMk cId="0" sldId="257"/>
            <ac:picMk id="10" creationId="{BA2F40BA-C5EB-F2DC-F616-9A03DDA09B79}"/>
          </ac:picMkLst>
        </pc:picChg>
      </pc:sldChg>
      <pc:sldChg chg="modSp mod">
        <pc:chgData name="Meagan Hayward" userId="c0d25c69-3a03-451d-9842-2c49d971d61d" providerId="ADAL" clId="{F4F33B33-D5FB-40A9-A00C-BD80019F1F7B}" dt="2024-06-25T12:50:48.714" v="14" actId="1076"/>
        <pc:sldMkLst>
          <pc:docMk/>
          <pc:sldMk cId="0" sldId="259"/>
        </pc:sldMkLst>
        <pc:spChg chg="mod">
          <ac:chgData name="Meagan Hayward" userId="c0d25c69-3a03-451d-9842-2c49d971d61d" providerId="ADAL" clId="{F4F33B33-D5FB-40A9-A00C-BD80019F1F7B}" dt="2024-06-25T12:50:48.714" v="14" actId="1076"/>
          <ac:spMkLst>
            <pc:docMk/>
            <pc:sldMk cId="0" sldId="259"/>
            <ac:spMk id="3" creationId="{00000000-0000-0000-0000-000000000000}"/>
          </ac:spMkLst>
        </pc:spChg>
        <pc:spChg chg="mod">
          <ac:chgData name="Meagan Hayward" userId="c0d25c69-3a03-451d-9842-2c49d971d61d" providerId="ADAL" clId="{F4F33B33-D5FB-40A9-A00C-BD80019F1F7B}" dt="2024-06-25T12:50:24.878" v="6" actId="403"/>
          <ac:spMkLst>
            <pc:docMk/>
            <pc:sldMk cId="0" sldId="259"/>
            <ac:spMk id="4" creationId="{00000000-0000-0000-0000-000000000000}"/>
          </ac:spMkLst>
        </pc:spChg>
      </pc:sldChg>
      <pc:sldChg chg="modSp mod">
        <pc:chgData name="Meagan Hayward" userId="c0d25c69-3a03-451d-9842-2c49d971d61d" providerId="ADAL" clId="{F4F33B33-D5FB-40A9-A00C-BD80019F1F7B}" dt="2024-06-25T13:00:33.771" v="144" actId="20577"/>
        <pc:sldMkLst>
          <pc:docMk/>
          <pc:sldMk cId="0" sldId="260"/>
        </pc:sldMkLst>
        <pc:spChg chg="mod">
          <ac:chgData name="Meagan Hayward" userId="c0d25c69-3a03-451d-9842-2c49d971d61d" providerId="ADAL" clId="{F4F33B33-D5FB-40A9-A00C-BD80019F1F7B}" dt="2024-06-25T12:57:04.243" v="24" actId="1076"/>
          <ac:spMkLst>
            <pc:docMk/>
            <pc:sldMk cId="0" sldId="260"/>
            <ac:spMk id="5" creationId="{00000000-0000-0000-0000-000000000000}"/>
          </ac:spMkLst>
        </pc:spChg>
        <pc:spChg chg="mod">
          <ac:chgData name="Meagan Hayward" userId="c0d25c69-3a03-451d-9842-2c49d971d61d" providerId="ADAL" clId="{F4F33B33-D5FB-40A9-A00C-BD80019F1F7B}" dt="2024-06-25T12:57:26.978" v="27" actId="1076"/>
          <ac:spMkLst>
            <pc:docMk/>
            <pc:sldMk cId="0" sldId="260"/>
            <ac:spMk id="6" creationId="{00000000-0000-0000-0000-000000000000}"/>
          </ac:spMkLst>
        </pc:spChg>
        <pc:spChg chg="mod">
          <ac:chgData name="Meagan Hayward" userId="c0d25c69-3a03-451d-9842-2c49d971d61d" providerId="ADAL" clId="{F4F33B33-D5FB-40A9-A00C-BD80019F1F7B}" dt="2024-06-25T13:00:33.771" v="144" actId="20577"/>
          <ac:spMkLst>
            <pc:docMk/>
            <pc:sldMk cId="0" sldId="260"/>
            <ac:spMk id="7" creationId="{00000000-0000-0000-0000-000000000000}"/>
          </ac:spMkLst>
        </pc:spChg>
        <pc:spChg chg="mod">
          <ac:chgData name="Meagan Hayward" userId="c0d25c69-3a03-451d-9842-2c49d971d61d" providerId="ADAL" clId="{F4F33B33-D5FB-40A9-A00C-BD80019F1F7B}" dt="2024-06-25T12:57:22.687" v="26" actId="1076"/>
          <ac:spMkLst>
            <pc:docMk/>
            <pc:sldMk cId="0" sldId="260"/>
            <ac:spMk id="8" creationId="{00000000-0000-0000-0000-000000000000}"/>
          </ac:spMkLst>
        </pc:spChg>
        <pc:spChg chg="mod">
          <ac:chgData name="Meagan Hayward" userId="c0d25c69-3a03-451d-9842-2c49d971d61d" providerId="ADAL" clId="{F4F33B33-D5FB-40A9-A00C-BD80019F1F7B}" dt="2024-06-25T12:57:22.687" v="26" actId="1076"/>
          <ac:spMkLst>
            <pc:docMk/>
            <pc:sldMk cId="0" sldId="260"/>
            <ac:spMk id="9" creationId="{00000000-0000-0000-0000-000000000000}"/>
          </ac:spMkLst>
        </pc:spChg>
        <pc:spChg chg="mod">
          <ac:chgData name="Meagan Hayward" userId="c0d25c69-3a03-451d-9842-2c49d971d61d" providerId="ADAL" clId="{F4F33B33-D5FB-40A9-A00C-BD80019F1F7B}" dt="2024-06-25T12:51:23.032" v="17" actId="403"/>
          <ac:spMkLst>
            <pc:docMk/>
            <pc:sldMk cId="0" sldId="260"/>
            <ac:spMk id="10" creationId="{00000000-0000-0000-0000-000000000000}"/>
          </ac:spMkLst>
        </pc:spChg>
        <pc:grpChg chg="mod">
          <ac:chgData name="Meagan Hayward" userId="c0d25c69-3a03-451d-9842-2c49d971d61d" providerId="ADAL" clId="{F4F33B33-D5FB-40A9-A00C-BD80019F1F7B}" dt="2024-06-25T12:57:17.605" v="25" actId="1076"/>
          <ac:grpSpMkLst>
            <pc:docMk/>
            <pc:sldMk cId="0" sldId="260"/>
            <ac:grpSpMk id="2" creationId="{00000000-0000-0000-0000-000000000000}"/>
          </ac:grpSpMkLst>
        </pc:grpChg>
      </pc:sldChg>
      <pc:sldChg chg="modSp mod">
        <pc:chgData name="Meagan Hayward" userId="c0d25c69-3a03-451d-9842-2c49d971d61d" providerId="ADAL" clId="{F4F33B33-D5FB-40A9-A00C-BD80019F1F7B}" dt="2024-06-25T13:03:17.668" v="261" actId="20577"/>
        <pc:sldMkLst>
          <pc:docMk/>
          <pc:sldMk cId="0" sldId="261"/>
        </pc:sldMkLst>
        <pc:spChg chg="mod">
          <ac:chgData name="Meagan Hayward" userId="c0d25c69-3a03-451d-9842-2c49d971d61d" providerId="ADAL" clId="{F4F33B33-D5FB-40A9-A00C-BD80019F1F7B}" dt="2024-06-25T13:01:20.490" v="163" actId="1076"/>
          <ac:spMkLst>
            <pc:docMk/>
            <pc:sldMk cId="0" sldId="261"/>
            <ac:spMk id="12" creationId="{00000000-0000-0000-0000-000000000000}"/>
          </ac:spMkLst>
        </pc:spChg>
        <pc:spChg chg="mod">
          <ac:chgData name="Meagan Hayward" userId="c0d25c69-3a03-451d-9842-2c49d971d61d" providerId="ADAL" clId="{F4F33B33-D5FB-40A9-A00C-BD80019F1F7B}" dt="2024-06-25T13:03:17.668" v="261" actId="20577"/>
          <ac:spMkLst>
            <pc:docMk/>
            <pc:sldMk cId="0" sldId="261"/>
            <ac:spMk id="13" creationId="{00000000-0000-0000-0000-000000000000}"/>
          </ac:spMkLst>
        </pc:spChg>
        <pc:spChg chg="mod">
          <ac:chgData name="Meagan Hayward" userId="c0d25c69-3a03-451d-9842-2c49d971d61d" providerId="ADAL" clId="{F4F33B33-D5FB-40A9-A00C-BD80019F1F7B}" dt="2024-06-25T13:00:46.211" v="150" actId="403"/>
          <ac:spMkLst>
            <pc:docMk/>
            <pc:sldMk cId="0" sldId="261"/>
            <ac:spMk id="14" creationId="{00000000-0000-0000-0000-000000000000}"/>
          </ac:spMkLst>
        </pc:spChg>
        <pc:spChg chg="mod">
          <ac:chgData name="Meagan Hayward" userId="c0d25c69-3a03-451d-9842-2c49d971d61d" providerId="ADAL" clId="{F4F33B33-D5FB-40A9-A00C-BD80019F1F7B}" dt="2024-06-25T13:00:42.547" v="147" actId="403"/>
          <ac:spMkLst>
            <pc:docMk/>
            <pc:sldMk cId="0" sldId="261"/>
            <ac:spMk id="15" creationId="{00000000-0000-0000-0000-000000000000}"/>
          </ac:spMkLst>
        </pc:spChg>
        <pc:spChg chg="mod">
          <ac:chgData name="Meagan Hayward" userId="c0d25c69-3a03-451d-9842-2c49d971d61d" providerId="ADAL" clId="{F4F33B33-D5FB-40A9-A00C-BD80019F1F7B}" dt="2024-06-25T13:00:54.024" v="153" actId="403"/>
          <ac:spMkLst>
            <pc:docMk/>
            <pc:sldMk cId="0" sldId="261"/>
            <ac:spMk id="16" creationId="{00000000-0000-0000-0000-000000000000}"/>
          </ac:spMkLst>
        </pc:spChg>
        <pc:spChg chg="mod">
          <ac:chgData name="Meagan Hayward" userId="c0d25c69-3a03-451d-9842-2c49d971d61d" providerId="ADAL" clId="{F4F33B33-D5FB-40A9-A00C-BD80019F1F7B}" dt="2024-06-25T13:01:23.087" v="164" actId="14100"/>
          <ac:spMkLst>
            <pc:docMk/>
            <pc:sldMk cId="0" sldId="261"/>
            <ac:spMk id="17" creationId="{00000000-0000-0000-0000-000000000000}"/>
          </ac:spMkLst>
        </pc:spChg>
      </pc:sldChg>
      <pc:sldChg chg="modSp mod">
        <pc:chgData name="Meagan Hayward" userId="c0d25c69-3a03-451d-9842-2c49d971d61d" providerId="ADAL" clId="{F4F33B33-D5FB-40A9-A00C-BD80019F1F7B}" dt="2024-06-25T13:03:40.009" v="263" actId="403"/>
        <pc:sldMkLst>
          <pc:docMk/>
          <pc:sldMk cId="0" sldId="262"/>
        </pc:sldMkLst>
        <pc:spChg chg="mod">
          <ac:chgData name="Meagan Hayward" userId="c0d25c69-3a03-451d-9842-2c49d971d61d" providerId="ADAL" clId="{F4F33B33-D5FB-40A9-A00C-BD80019F1F7B}" dt="2024-06-25T13:03:40.009" v="263" actId="403"/>
          <ac:spMkLst>
            <pc:docMk/>
            <pc:sldMk cId="0" sldId="262"/>
            <ac:spMk id="20" creationId="{00000000-0000-0000-0000-000000000000}"/>
          </ac:spMkLst>
        </pc:spChg>
      </pc:sldChg>
      <pc:sldChg chg="modSp mod">
        <pc:chgData name="Meagan Hayward" userId="c0d25c69-3a03-451d-9842-2c49d971d61d" providerId="ADAL" clId="{F4F33B33-D5FB-40A9-A00C-BD80019F1F7B}" dt="2024-06-25T13:03:57.731" v="268" actId="403"/>
        <pc:sldMkLst>
          <pc:docMk/>
          <pc:sldMk cId="0" sldId="263"/>
        </pc:sldMkLst>
        <pc:spChg chg="mod">
          <ac:chgData name="Meagan Hayward" userId="c0d25c69-3a03-451d-9842-2c49d971d61d" providerId="ADAL" clId="{F4F33B33-D5FB-40A9-A00C-BD80019F1F7B}" dt="2024-06-25T13:03:57.731" v="268" actId="403"/>
          <ac:spMkLst>
            <pc:docMk/>
            <pc:sldMk cId="0" sldId="263"/>
            <ac:spMk id="10" creationId="{00000000-0000-0000-0000-000000000000}"/>
          </ac:spMkLst>
        </pc:spChg>
        <pc:spChg chg="mod">
          <ac:chgData name="Meagan Hayward" userId="c0d25c69-3a03-451d-9842-2c49d971d61d" providerId="ADAL" clId="{F4F33B33-D5FB-40A9-A00C-BD80019F1F7B}" dt="2024-06-25T13:03:52.910" v="266" actId="14100"/>
          <ac:spMkLst>
            <pc:docMk/>
            <pc:sldMk cId="0" sldId="263"/>
            <ac:spMk id="11" creationId="{00000000-0000-0000-0000-000000000000}"/>
          </ac:spMkLst>
        </pc:spChg>
      </pc:sldChg>
      <pc:sldChg chg="modSp mod">
        <pc:chgData name="Meagan Hayward" userId="c0d25c69-3a03-451d-9842-2c49d971d61d" providerId="ADAL" clId="{F4F33B33-D5FB-40A9-A00C-BD80019F1F7B}" dt="2024-06-25T13:04:31.071" v="273" actId="1076"/>
        <pc:sldMkLst>
          <pc:docMk/>
          <pc:sldMk cId="0" sldId="264"/>
        </pc:sldMkLst>
        <pc:spChg chg="mod">
          <ac:chgData name="Meagan Hayward" userId="c0d25c69-3a03-451d-9842-2c49d971d61d" providerId="ADAL" clId="{F4F33B33-D5FB-40A9-A00C-BD80019F1F7B}" dt="2024-06-25T13:04:31.071" v="273" actId="1076"/>
          <ac:spMkLst>
            <pc:docMk/>
            <pc:sldMk cId="0" sldId="264"/>
            <ac:spMk id="8" creationId="{00000000-0000-0000-0000-000000000000}"/>
          </ac:spMkLst>
        </pc:spChg>
      </pc:sldChg>
      <pc:sldChg chg="modSp mod">
        <pc:chgData name="Meagan Hayward" userId="c0d25c69-3a03-451d-9842-2c49d971d61d" providerId="ADAL" clId="{F4F33B33-D5FB-40A9-A00C-BD80019F1F7B}" dt="2024-06-25T13:05:05.568" v="281" actId="14100"/>
        <pc:sldMkLst>
          <pc:docMk/>
          <pc:sldMk cId="0" sldId="265"/>
        </pc:sldMkLst>
        <pc:spChg chg="mod">
          <ac:chgData name="Meagan Hayward" userId="c0d25c69-3a03-451d-9842-2c49d971d61d" providerId="ADAL" clId="{F4F33B33-D5FB-40A9-A00C-BD80019F1F7B}" dt="2024-06-25T13:04:56.747" v="279" actId="14100"/>
          <ac:spMkLst>
            <pc:docMk/>
            <pc:sldMk cId="0" sldId="265"/>
            <ac:spMk id="31" creationId="{00000000-0000-0000-0000-000000000000}"/>
          </ac:spMkLst>
        </pc:spChg>
        <pc:spChg chg="mod">
          <ac:chgData name="Meagan Hayward" userId="c0d25c69-3a03-451d-9842-2c49d971d61d" providerId="ADAL" clId="{F4F33B33-D5FB-40A9-A00C-BD80019F1F7B}" dt="2024-06-25T13:05:01.187" v="280" actId="14100"/>
          <ac:spMkLst>
            <pc:docMk/>
            <pc:sldMk cId="0" sldId="265"/>
            <ac:spMk id="35" creationId="{00000000-0000-0000-0000-000000000000}"/>
          </ac:spMkLst>
        </pc:spChg>
        <pc:spChg chg="mod">
          <ac:chgData name="Meagan Hayward" userId="c0d25c69-3a03-451d-9842-2c49d971d61d" providerId="ADAL" clId="{F4F33B33-D5FB-40A9-A00C-BD80019F1F7B}" dt="2024-06-25T13:05:05.568" v="281" actId="14100"/>
          <ac:spMkLst>
            <pc:docMk/>
            <pc:sldMk cId="0" sldId="265"/>
            <ac:spMk id="45" creationId="{00000000-0000-0000-0000-000000000000}"/>
          </ac:spMkLst>
        </pc:spChg>
        <pc:spChg chg="mod">
          <ac:chgData name="Meagan Hayward" userId="c0d25c69-3a03-451d-9842-2c49d971d61d" providerId="ADAL" clId="{F4F33B33-D5FB-40A9-A00C-BD80019F1F7B}" dt="2024-06-25T13:04:46.481" v="278" actId="122"/>
          <ac:spMkLst>
            <pc:docMk/>
            <pc:sldMk cId="0" sldId="265"/>
            <ac:spMk id="49" creationId="{00000000-0000-0000-0000-000000000000}"/>
          </ac:spMkLst>
        </pc:spChg>
        <pc:grpChg chg="mod">
          <ac:chgData name="Meagan Hayward" userId="c0d25c69-3a03-451d-9842-2c49d971d61d" providerId="ADAL" clId="{F4F33B33-D5FB-40A9-A00C-BD80019F1F7B}" dt="2024-06-25T13:04:39.493" v="274" actId="14100"/>
          <ac:grpSpMkLst>
            <pc:docMk/>
            <pc:sldMk cId="0" sldId="265"/>
            <ac:grpSpMk id="2" creationId="{00000000-0000-0000-0000-000000000000}"/>
          </ac:grpSpMkLst>
        </pc:grpChg>
      </pc:sldChg>
      <pc:sldChg chg="modSp mod">
        <pc:chgData name="Meagan Hayward" userId="c0d25c69-3a03-451d-9842-2c49d971d61d" providerId="ADAL" clId="{F4F33B33-D5FB-40A9-A00C-BD80019F1F7B}" dt="2024-06-25T13:06:17.600" v="333" actId="33524"/>
        <pc:sldMkLst>
          <pc:docMk/>
          <pc:sldMk cId="0" sldId="266"/>
        </pc:sldMkLst>
        <pc:spChg chg="mod">
          <ac:chgData name="Meagan Hayward" userId="c0d25c69-3a03-451d-9842-2c49d971d61d" providerId="ADAL" clId="{F4F33B33-D5FB-40A9-A00C-BD80019F1F7B}" dt="2024-06-25T13:05:36.725" v="289" actId="14100"/>
          <ac:spMkLst>
            <pc:docMk/>
            <pc:sldMk cId="0" sldId="266"/>
            <ac:spMk id="22" creationId="{00000000-0000-0000-0000-000000000000}"/>
          </ac:spMkLst>
        </pc:spChg>
        <pc:spChg chg="mod">
          <ac:chgData name="Meagan Hayward" userId="c0d25c69-3a03-451d-9842-2c49d971d61d" providerId="ADAL" clId="{F4F33B33-D5FB-40A9-A00C-BD80019F1F7B}" dt="2024-06-25T13:06:17.600" v="333" actId="33524"/>
          <ac:spMkLst>
            <pc:docMk/>
            <pc:sldMk cId="0" sldId="266"/>
            <ac:spMk id="25" creationId="{00000000-0000-0000-0000-000000000000}"/>
          </ac:spMkLst>
        </pc:spChg>
        <pc:spChg chg="mod">
          <ac:chgData name="Meagan Hayward" userId="c0d25c69-3a03-451d-9842-2c49d971d61d" providerId="ADAL" clId="{F4F33B33-D5FB-40A9-A00C-BD80019F1F7B}" dt="2024-06-25T13:05:31.436" v="288" actId="1076"/>
          <ac:spMkLst>
            <pc:docMk/>
            <pc:sldMk cId="0" sldId="266"/>
            <ac:spMk id="28" creationId="{00000000-0000-0000-0000-000000000000}"/>
          </ac:spMkLst>
        </pc:spChg>
        <pc:spChg chg="mod">
          <ac:chgData name="Meagan Hayward" userId="c0d25c69-3a03-451d-9842-2c49d971d61d" providerId="ADAL" clId="{F4F33B33-D5FB-40A9-A00C-BD80019F1F7B}" dt="2024-06-25T13:05:44.834" v="291" actId="14100"/>
          <ac:spMkLst>
            <pc:docMk/>
            <pc:sldMk cId="0" sldId="266"/>
            <ac:spMk id="32" creationId="{00000000-0000-0000-0000-000000000000}"/>
          </ac:spMkLst>
        </pc:spChg>
        <pc:spChg chg="mod">
          <ac:chgData name="Meagan Hayward" userId="c0d25c69-3a03-451d-9842-2c49d971d61d" providerId="ADAL" clId="{F4F33B33-D5FB-40A9-A00C-BD80019F1F7B}" dt="2024-06-25T13:05:40.797" v="290" actId="14100"/>
          <ac:spMkLst>
            <pc:docMk/>
            <pc:sldMk cId="0" sldId="266"/>
            <ac:spMk id="44" creationId="{00000000-0000-0000-0000-000000000000}"/>
          </ac:spMkLst>
        </pc:spChg>
      </pc:sldChg>
      <pc:sldChg chg="modSp mod">
        <pc:chgData name="Meagan Hayward" userId="c0d25c69-3a03-451d-9842-2c49d971d61d" providerId="ADAL" clId="{F4F33B33-D5FB-40A9-A00C-BD80019F1F7B}" dt="2024-06-25T13:06:35.083" v="337" actId="122"/>
        <pc:sldMkLst>
          <pc:docMk/>
          <pc:sldMk cId="0" sldId="267"/>
        </pc:sldMkLst>
        <pc:spChg chg="mod">
          <ac:chgData name="Meagan Hayward" userId="c0d25c69-3a03-451d-9842-2c49d971d61d" providerId="ADAL" clId="{F4F33B33-D5FB-40A9-A00C-BD80019F1F7B}" dt="2024-06-25T13:06:35.083" v="337" actId="122"/>
          <ac:spMkLst>
            <pc:docMk/>
            <pc:sldMk cId="0" sldId="267"/>
            <ac:spMk id="19" creationId="{00000000-0000-0000-0000-000000000000}"/>
          </ac:spMkLst>
        </pc:spChg>
        <pc:grpChg chg="mod">
          <ac:chgData name="Meagan Hayward" userId="c0d25c69-3a03-451d-9842-2c49d971d61d" providerId="ADAL" clId="{F4F33B33-D5FB-40A9-A00C-BD80019F1F7B}" dt="2024-06-25T13:06:26.145" v="334" actId="14100"/>
          <ac:grpSpMkLst>
            <pc:docMk/>
            <pc:sldMk cId="0" sldId="267"/>
            <ac:grpSpMk id="23" creationId="{00000000-0000-0000-0000-000000000000}"/>
          </ac:grpSpMkLst>
        </pc:grpChg>
      </pc:sldChg>
      <pc:sldChg chg="modSp mod">
        <pc:chgData name="Meagan Hayward" userId="c0d25c69-3a03-451d-9842-2c49d971d61d" providerId="ADAL" clId="{F4F33B33-D5FB-40A9-A00C-BD80019F1F7B}" dt="2024-06-25T13:06:56.592" v="341" actId="14100"/>
        <pc:sldMkLst>
          <pc:docMk/>
          <pc:sldMk cId="0" sldId="268"/>
        </pc:sldMkLst>
        <pc:spChg chg="mod">
          <ac:chgData name="Meagan Hayward" userId="c0d25c69-3a03-451d-9842-2c49d971d61d" providerId="ADAL" clId="{F4F33B33-D5FB-40A9-A00C-BD80019F1F7B}" dt="2024-06-25T13:06:49.074" v="339" actId="403"/>
          <ac:spMkLst>
            <pc:docMk/>
            <pc:sldMk cId="0" sldId="268"/>
            <ac:spMk id="19" creationId="{00000000-0000-0000-0000-000000000000}"/>
          </ac:spMkLst>
        </pc:spChg>
        <pc:spChg chg="mod">
          <ac:chgData name="Meagan Hayward" userId="c0d25c69-3a03-451d-9842-2c49d971d61d" providerId="ADAL" clId="{F4F33B33-D5FB-40A9-A00C-BD80019F1F7B}" dt="2024-06-25T13:06:54.055" v="340" actId="1076"/>
          <ac:spMkLst>
            <pc:docMk/>
            <pc:sldMk cId="0" sldId="268"/>
            <ac:spMk id="32" creationId="{00000000-0000-0000-0000-000000000000}"/>
          </ac:spMkLst>
        </pc:spChg>
        <pc:grpChg chg="mod">
          <ac:chgData name="Meagan Hayward" userId="c0d25c69-3a03-451d-9842-2c49d971d61d" providerId="ADAL" clId="{F4F33B33-D5FB-40A9-A00C-BD80019F1F7B}" dt="2024-06-25T13:06:56.592" v="341" actId="14100"/>
          <ac:grpSpMkLst>
            <pc:docMk/>
            <pc:sldMk cId="0" sldId="268"/>
            <ac:grpSpMk id="23"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16.svg"/><Relationship Id="rId12"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20.sv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4.svg"/><Relationship Id="rId5" Type="http://schemas.openxmlformats.org/officeDocument/2006/relationships/image" Target="../media/image8.svg"/><Relationship Id="rId10" Type="http://schemas.openxmlformats.org/officeDocument/2006/relationships/image" Target="../media/image43.png"/><Relationship Id="rId4" Type="http://schemas.openxmlformats.org/officeDocument/2006/relationships/image" Target="../media/image7.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4.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png"/><Relationship Id="rId17" Type="http://schemas.openxmlformats.org/officeDocument/2006/relationships/image" Target="../media/image5.png"/><Relationship Id="rId2" Type="http://schemas.openxmlformats.org/officeDocument/2006/relationships/image" Target="../media/image7.pn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6.svg"/><Relationship Id="rId5" Type="http://schemas.openxmlformats.org/officeDocument/2006/relationships/image" Target="../media/image20.svg"/><Relationship Id="rId15" Type="http://schemas.openxmlformats.org/officeDocument/2006/relationships/image" Target="../media/image18.svg"/><Relationship Id="rId10" Type="http://schemas.openxmlformats.org/officeDocument/2006/relationships/image" Target="../media/image45.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4.svg"/><Relationship Id="rId18" Type="http://schemas.openxmlformats.org/officeDocument/2006/relationships/image" Target="../media/image2.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png"/><Relationship Id="rId17" Type="http://schemas.openxmlformats.org/officeDocument/2006/relationships/image" Target="../media/image44.svg"/><Relationship Id="rId2" Type="http://schemas.openxmlformats.org/officeDocument/2006/relationships/image" Target="../media/image7.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6.svg"/><Relationship Id="rId5" Type="http://schemas.openxmlformats.org/officeDocument/2006/relationships/image" Target="../media/image20.svg"/><Relationship Id="rId15" Type="http://schemas.openxmlformats.org/officeDocument/2006/relationships/image" Target="../media/image18.svg"/><Relationship Id="rId10" Type="http://schemas.openxmlformats.org/officeDocument/2006/relationships/image" Target="../media/image45.png"/><Relationship Id="rId19"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0.sv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4m9SefyRjg" TargetMode="External"/><Relationship Id="rId2" Type="http://schemas.openxmlformats.org/officeDocument/2006/relationships/slideLayout" Target="../slideLayouts/slideLayout7.xml"/><Relationship Id="rId1" Type="http://schemas.openxmlformats.org/officeDocument/2006/relationships/video" Target="https://www.youtube.com/embed/V4m9SefyRjg?feature=oembed"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5.png"/><Relationship Id="rId5" Type="http://schemas.openxmlformats.org/officeDocument/2006/relationships/image" Target="../media/image12.sv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9.png"/><Relationship Id="rId17" Type="http://schemas.openxmlformats.org/officeDocument/2006/relationships/image" Target="../media/image5.png"/><Relationship Id="rId2" Type="http://schemas.openxmlformats.org/officeDocument/2006/relationships/image" Target="../media/image7.pn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16.svg"/><Relationship Id="rId15" Type="http://schemas.openxmlformats.org/officeDocument/2006/relationships/image" Target="../media/image22.sv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8.svg"/><Relationship Id="rId21" Type="http://schemas.openxmlformats.org/officeDocument/2006/relationships/image" Target="../media/image3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5" Type="http://schemas.openxmlformats.org/officeDocument/2006/relationships/image" Target="../media/image5.png"/><Relationship Id="rId2" Type="http://schemas.openxmlformats.org/officeDocument/2006/relationships/image" Target="../media/image7.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2.png"/><Relationship Id="rId5" Type="http://schemas.openxmlformats.org/officeDocument/2006/relationships/image" Target="../media/image20.svg"/><Relationship Id="rId15" Type="http://schemas.openxmlformats.org/officeDocument/2006/relationships/image" Target="../media/image32.svg"/><Relationship Id="rId23" Type="http://schemas.openxmlformats.org/officeDocument/2006/relationships/image" Target="../media/image40.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19.png"/><Relationship Id="rId9" Type="http://schemas.openxmlformats.org/officeDocument/2006/relationships/image" Target="../media/image26.svg"/><Relationship Id="rId14" Type="http://schemas.openxmlformats.org/officeDocument/2006/relationships/image" Target="../media/image31.png"/><Relationship Id="rId22"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2.svg"/><Relationship Id="rId5" Type="http://schemas.openxmlformats.org/officeDocument/2006/relationships/image" Target="../media/image16.sv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5.png"/><Relationship Id="rId5" Type="http://schemas.openxmlformats.org/officeDocument/2006/relationships/image" Target="../media/image8.sv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89738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CA"/>
          </a:p>
        </p:txBody>
      </p:sp>
      <p:grpSp>
        <p:nvGrpSpPr>
          <p:cNvPr id="3" name="Group 3"/>
          <p:cNvGrpSpPr/>
          <p:nvPr/>
        </p:nvGrpSpPr>
        <p:grpSpPr>
          <a:xfrm>
            <a:off x="15299192" y="7283485"/>
            <a:ext cx="2841740" cy="2841740"/>
            <a:chOff x="0" y="0"/>
            <a:chExt cx="3788986" cy="3788986"/>
          </a:xfrm>
        </p:grpSpPr>
        <p:grpSp>
          <p:nvGrpSpPr>
            <p:cNvPr id="4" name="Group 4"/>
            <p:cNvGrpSpPr/>
            <p:nvPr/>
          </p:nvGrpSpPr>
          <p:grpSpPr>
            <a:xfrm>
              <a:off x="70121" y="70121"/>
              <a:ext cx="3648745" cy="364874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3788986" cy="3788986"/>
            </a:xfrm>
            <a:custGeom>
              <a:avLst/>
              <a:gdLst/>
              <a:ahLst/>
              <a:cxnLst/>
              <a:rect l="l" t="t" r="r" b="b"/>
              <a:pathLst>
                <a:path w="3788986" h="3788986">
                  <a:moveTo>
                    <a:pt x="0" y="0"/>
                  </a:moveTo>
                  <a:lnTo>
                    <a:pt x="3788986" y="0"/>
                  </a:lnTo>
                  <a:lnTo>
                    <a:pt x="3788986" y="3788986"/>
                  </a:lnTo>
                  <a:lnTo>
                    <a:pt x="0" y="3788986"/>
                  </a:lnTo>
                  <a:lnTo>
                    <a:pt x="0" y="0"/>
                  </a:lnTo>
                  <a:close/>
                </a:path>
              </a:pathLst>
            </a:custGeom>
            <a:blipFill>
              <a:blip r:embed="rId3"/>
              <a:stretch>
                <a:fillRect/>
              </a:stretch>
            </a:blipFill>
          </p:spPr>
          <p:txBody>
            <a:bodyPr/>
            <a:lstStyle/>
            <a:p>
              <a:endParaRPr lang="en-CA"/>
            </a:p>
          </p:txBody>
        </p:sp>
      </p:grpSp>
      <p:sp>
        <p:nvSpPr>
          <p:cNvPr id="8" name="Freeform 8"/>
          <p:cNvSpPr/>
          <p:nvPr/>
        </p:nvSpPr>
        <p:spPr>
          <a:xfrm>
            <a:off x="3998414" y="3508898"/>
            <a:ext cx="10291173" cy="2505302"/>
          </a:xfrm>
          <a:custGeom>
            <a:avLst/>
            <a:gdLst/>
            <a:ahLst/>
            <a:cxnLst/>
            <a:rect l="l" t="t" r="r" b="b"/>
            <a:pathLst>
              <a:path w="10291173" h="2505302">
                <a:moveTo>
                  <a:pt x="0" y="0"/>
                </a:moveTo>
                <a:lnTo>
                  <a:pt x="10291172" y="0"/>
                </a:lnTo>
                <a:lnTo>
                  <a:pt x="10291172" y="2505302"/>
                </a:lnTo>
                <a:lnTo>
                  <a:pt x="0" y="2505302"/>
                </a:lnTo>
                <a:lnTo>
                  <a:pt x="0" y="0"/>
                </a:lnTo>
                <a:close/>
              </a:path>
            </a:pathLst>
          </a:custGeom>
          <a:blipFill>
            <a:blip r:embed="rId4"/>
            <a:stretch>
              <a:fillRect t="-23340" b="-25052"/>
            </a:stretch>
          </a:blipFill>
        </p:spPr>
        <p:txBody>
          <a:bodyPr/>
          <a:lstStyle/>
          <a:p>
            <a:endParaRPr lang="en-CA"/>
          </a:p>
        </p:txBody>
      </p:sp>
      <p:sp>
        <p:nvSpPr>
          <p:cNvPr id="9" name="Freeform 9"/>
          <p:cNvSpPr/>
          <p:nvPr/>
        </p:nvSpPr>
        <p:spPr>
          <a:xfrm>
            <a:off x="7449075" y="3144306"/>
            <a:ext cx="3389851" cy="932209"/>
          </a:xfrm>
          <a:custGeom>
            <a:avLst/>
            <a:gdLst/>
            <a:ahLst/>
            <a:cxnLst/>
            <a:rect l="l" t="t" r="r" b="b"/>
            <a:pathLst>
              <a:path w="3389851" h="932209">
                <a:moveTo>
                  <a:pt x="0" y="0"/>
                </a:moveTo>
                <a:lnTo>
                  <a:pt x="3389850" y="0"/>
                </a:lnTo>
                <a:lnTo>
                  <a:pt x="3389850" y="932209"/>
                </a:lnTo>
                <a:lnTo>
                  <a:pt x="0" y="932209"/>
                </a:lnTo>
                <a:lnTo>
                  <a:pt x="0" y="0"/>
                </a:lnTo>
                <a:close/>
              </a:path>
            </a:pathLst>
          </a:custGeom>
          <a:blipFill>
            <a:blip r:embed="rId5"/>
            <a:stretch>
              <a:fillRect/>
            </a:stretch>
          </a:blipFill>
        </p:spPr>
        <p:txBody>
          <a:bodyPr/>
          <a:lstStyle/>
          <a:p>
            <a:endParaRPr lang="en-CA"/>
          </a:p>
        </p:txBody>
      </p:sp>
      <p:sp>
        <p:nvSpPr>
          <p:cNvPr id="10" name="TextBox 10"/>
          <p:cNvSpPr txBox="1"/>
          <p:nvPr/>
        </p:nvSpPr>
        <p:spPr>
          <a:xfrm>
            <a:off x="4762239" y="3419473"/>
            <a:ext cx="8763521" cy="1266827"/>
          </a:xfrm>
          <a:prstGeom prst="rect">
            <a:avLst/>
          </a:prstGeom>
        </p:spPr>
        <p:txBody>
          <a:bodyPr lIns="0" tIns="0" rIns="0" bIns="0" rtlCol="0" anchor="t">
            <a:spAutoFit/>
          </a:bodyPr>
          <a:lstStyle/>
          <a:p>
            <a:pPr algn="ctr">
              <a:lnSpc>
                <a:spcPts val="10499"/>
              </a:lnSpc>
              <a:spcBef>
                <a:spcPct val="0"/>
              </a:spcBef>
            </a:pPr>
            <a:r>
              <a:rPr lang="en-US" sz="7499" dirty="0">
                <a:solidFill>
                  <a:srgbClr val="000000"/>
                </a:solidFill>
                <a:latin typeface="Playfair Display"/>
              </a:rPr>
              <a:t>Forest Communities</a:t>
            </a:r>
          </a:p>
        </p:txBody>
      </p:sp>
      <p:sp>
        <p:nvSpPr>
          <p:cNvPr id="11" name="Freeform 11"/>
          <p:cNvSpPr/>
          <p:nvPr/>
        </p:nvSpPr>
        <p:spPr>
          <a:xfrm>
            <a:off x="255766" y="8378160"/>
            <a:ext cx="4506473" cy="1747064"/>
          </a:xfrm>
          <a:custGeom>
            <a:avLst/>
            <a:gdLst/>
            <a:ahLst/>
            <a:cxnLst/>
            <a:rect l="l" t="t" r="r" b="b"/>
            <a:pathLst>
              <a:path w="4506473" h="1747064">
                <a:moveTo>
                  <a:pt x="0" y="0"/>
                </a:moveTo>
                <a:lnTo>
                  <a:pt x="4506474" y="0"/>
                </a:lnTo>
                <a:lnTo>
                  <a:pt x="4506474" y="1747064"/>
                </a:lnTo>
                <a:lnTo>
                  <a:pt x="0" y="1747064"/>
                </a:lnTo>
                <a:lnTo>
                  <a:pt x="0" y="0"/>
                </a:lnTo>
                <a:close/>
              </a:path>
            </a:pathLst>
          </a:custGeom>
          <a:blipFill>
            <a:blip r:embed="rId6"/>
            <a:stretch>
              <a:fillRect l="-30483" t="-96992" r="-38362" b="-94724"/>
            </a:stretch>
          </a:blipFill>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4828899"/>
            <a:ext cx="18288000" cy="3492811"/>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6B4D3C"/>
            </a:solidFill>
          </p:spPr>
          <p:txBody>
            <a:bodyPr/>
            <a:lstStyle/>
            <a:p>
              <a:endParaRPr lang="en-CA"/>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3424"/>
                </a:lnSpc>
              </a:pPr>
              <a:endParaRPr/>
            </a:p>
          </p:txBody>
        </p:sp>
      </p:grpSp>
      <p:sp>
        <p:nvSpPr>
          <p:cNvPr id="5" name="Freeform 5"/>
          <p:cNvSpPr/>
          <p:nvPr/>
        </p:nvSpPr>
        <p:spPr>
          <a:xfrm>
            <a:off x="13654962" y="-2547520"/>
            <a:ext cx="5153614" cy="7442042"/>
          </a:xfrm>
          <a:custGeom>
            <a:avLst/>
            <a:gdLst/>
            <a:ahLst/>
            <a:cxnLst/>
            <a:rect l="l" t="t" r="r" b="b"/>
            <a:pathLst>
              <a:path w="5153614" h="7442042">
                <a:moveTo>
                  <a:pt x="0" y="0"/>
                </a:moveTo>
                <a:lnTo>
                  <a:pt x="5153614" y="0"/>
                </a:lnTo>
                <a:lnTo>
                  <a:pt x="5153614" y="7442042"/>
                </a:lnTo>
                <a:lnTo>
                  <a:pt x="0" y="7442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14893479" y="4399998"/>
            <a:ext cx="3105503" cy="2804010"/>
          </a:xfrm>
          <a:custGeom>
            <a:avLst/>
            <a:gdLst/>
            <a:ahLst/>
            <a:cxnLst/>
            <a:rect l="l" t="t" r="r" b="b"/>
            <a:pathLst>
              <a:path w="3105503" h="2804010">
                <a:moveTo>
                  <a:pt x="0" y="0"/>
                </a:moveTo>
                <a:lnTo>
                  <a:pt x="3105503" y="0"/>
                </a:lnTo>
                <a:lnTo>
                  <a:pt x="3105503" y="2804011"/>
                </a:lnTo>
                <a:lnTo>
                  <a:pt x="0" y="2804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0518574" y="-2547520"/>
            <a:ext cx="5153614" cy="7442042"/>
          </a:xfrm>
          <a:custGeom>
            <a:avLst/>
            <a:gdLst/>
            <a:ahLst/>
            <a:cxnLst/>
            <a:rect l="l" t="t" r="r" b="b"/>
            <a:pathLst>
              <a:path w="5153614" h="7442042">
                <a:moveTo>
                  <a:pt x="0" y="0"/>
                </a:moveTo>
                <a:lnTo>
                  <a:pt x="5153614" y="0"/>
                </a:lnTo>
                <a:lnTo>
                  <a:pt x="5153614" y="7442042"/>
                </a:lnTo>
                <a:lnTo>
                  <a:pt x="0" y="7442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a:off x="11757091" y="4399998"/>
            <a:ext cx="3105503" cy="2804010"/>
          </a:xfrm>
          <a:custGeom>
            <a:avLst/>
            <a:gdLst/>
            <a:ahLst/>
            <a:cxnLst/>
            <a:rect l="l" t="t" r="r" b="b"/>
            <a:pathLst>
              <a:path w="3105503" h="2804010">
                <a:moveTo>
                  <a:pt x="0" y="0"/>
                </a:moveTo>
                <a:lnTo>
                  <a:pt x="3105503" y="0"/>
                </a:lnTo>
                <a:lnTo>
                  <a:pt x="3105503" y="2804011"/>
                </a:lnTo>
                <a:lnTo>
                  <a:pt x="0" y="2804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9" name="Freeform 9"/>
          <p:cNvSpPr/>
          <p:nvPr/>
        </p:nvSpPr>
        <p:spPr>
          <a:xfrm>
            <a:off x="-1548107" y="-2547520"/>
            <a:ext cx="5153614" cy="7442042"/>
          </a:xfrm>
          <a:custGeom>
            <a:avLst/>
            <a:gdLst/>
            <a:ahLst/>
            <a:cxnLst/>
            <a:rect l="l" t="t" r="r" b="b"/>
            <a:pathLst>
              <a:path w="5153614" h="7442042">
                <a:moveTo>
                  <a:pt x="0" y="0"/>
                </a:moveTo>
                <a:lnTo>
                  <a:pt x="5153614" y="0"/>
                </a:lnTo>
                <a:lnTo>
                  <a:pt x="5153614" y="7442042"/>
                </a:lnTo>
                <a:lnTo>
                  <a:pt x="0" y="7442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0" name="Freeform 10"/>
          <p:cNvSpPr/>
          <p:nvPr/>
        </p:nvSpPr>
        <p:spPr>
          <a:xfrm>
            <a:off x="-309590" y="4399998"/>
            <a:ext cx="3105503" cy="2804010"/>
          </a:xfrm>
          <a:custGeom>
            <a:avLst/>
            <a:gdLst/>
            <a:ahLst/>
            <a:cxnLst/>
            <a:rect l="l" t="t" r="r" b="b"/>
            <a:pathLst>
              <a:path w="3105503" h="2804010">
                <a:moveTo>
                  <a:pt x="0" y="0"/>
                </a:moveTo>
                <a:lnTo>
                  <a:pt x="3105503" y="0"/>
                </a:lnTo>
                <a:lnTo>
                  <a:pt x="3105503" y="2804011"/>
                </a:lnTo>
                <a:lnTo>
                  <a:pt x="0" y="2804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1" name="Freeform 11"/>
          <p:cNvSpPr/>
          <p:nvPr/>
        </p:nvSpPr>
        <p:spPr>
          <a:xfrm>
            <a:off x="1405687" y="-2547520"/>
            <a:ext cx="5153614" cy="7442042"/>
          </a:xfrm>
          <a:custGeom>
            <a:avLst/>
            <a:gdLst/>
            <a:ahLst/>
            <a:cxnLst/>
            <a:rect l="l" t="t" r="r" b="b"/>
            <a:pathLst>
              <a:path w="5153614" h="7442042">
                <a:moveTo>
                  <a:pt x="0" y="0"/>
                </a:moveTo>
                <a:lnTo>
                  <a:pt x="5153614" y="0"/>
                </a:lnTo>
                <a:lnTo>
                  <a:pt x="5153614" y="7442042"/>
                </a:lnTo>
                <a:lnTo>
                  <a:pt x="0" y="7442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2" name="Freeform 12"/>
          <p:cNvSpPr/>
          <p:nvPr/>
        </p:nvSpPr>
        <p:spPr>
          <a:xfrm>
            <a:off x="2644204" y="4399998"/>
            <a:ext cx="3105503" cy="2804010"/>
          </a:xfrm>
          <a:custGeom>
            <a:avLst/>
            <a:gdLst/>
            <a:ahLst/>
            <a:cxnLst/>
            <a:rect l="l" t="t" r="r" b="b"/>
            <a:pathLst>
              <a:path w="3105503" h="2804010">
                <a:moveTo>
                  <a:pt x="0" y="0"/>
                </a:moveTo>
                <a:lnTo>
                  <a:pt x="3105503" y="0"/>
                </a:lnTo>
                <a:lnTo>
                  <a:pt x="3105503" y="2804011"/>
                </a:lnTo>
                <a:lnTo>
                  <a:pt x="0" y="2804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3" name="Freeform 13"/>
          <p:cNvSpPr/>
          <p:nvPr/>
        </p:nvSpPr>
        <p:spPr>
          <a:xfrm>
            <a:off x="4429445" y="-2547520"/>
            <a:ext cx="5153614" cy="7442042"/>
          </a:xfrm>
          <a:custGeom>
            <a:avLst/>
            <a:gdLst/>
            <a:ahLst/>
            <a:cxnLst/>
            <a:rect l="l" t="t" r="r" b="b"/>
            <a:pathLst>
              <a:path w="5153614" h="7442042">
                <a:moveTo>
                  <a:pt x="0" y="0"/>
                </a:moveTo>
                <a:lnTo>
                  <a:pt x="5153614" y="0"/>
                </a:lnTo>
                <a:lnTo>
                  <a:pt x="5153614" y="7442042"/>
                </a:lnTo>
                <a:lnTo>
                  <a:pt x="0" y="7442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4" name="Freeform 14"/>
          <p:cNvSpPr/>
          <p:nvPr/>
        </p:nvSpPr>
        <p:spPr>
          <a:xfrm>
            <a:off x="5667962" y="4399998"/>
            <a:ext cx="3105503" cy="2804010"/>
          </a:xfrm>
          <a:custGeom>
            <a:avLst/>
            <a:gdLst/>
            <a:ahLst/>
            <a:cxnLst/>
            <a:rect l="l" t="t" r="r" b="b"/>
            <a:pathLst>
              <a:path w="3105503" h="2804010">
                <a:moveTo>
                  <a:pt x="0" y="0"/>
                </a:moveTo>
                <a:lnTo>
                  <a:pt x="3105503" y="0"/>
                </a:lnTo>
                <a:lnTo>
                  <a:pt x="3105503" y="2804011"/>
                </a:lnTo>
                <a:lnTo>
                  <a:pt x="0" y="2804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5" name="Freeform 15"/>
          <p:cNvSpPr/>
          <p:nvPr/>
        </p:nvSpPr>
        <p:spPr>
          <a:xfrm>
            <a:off x="7529798" y="-2547520"/>
            <a:ext cx="5153614" cy="7442042"/>
          </a:xfrm>
          <a:custGeom>
            <a:avLst/>
            <a:gdLst/>
            <a:ahLst/>
            <a:cxnLst/>
            <a:rect l="l" t="t" r="r" b="b"/>
            <a:pathLst>
              <a:path w="5153614" h="7442042">
                <a:moveTo>
                  <a:pt x="0" y="0"/>
                </a:moveTo>
                <a:lnTo>
                  <a:pt x="5153614" y="0"/>
                </a:lnTo>
                <a:lnTo>
                  <a:pt x="5153614" y="7442042"/>
                </a:lnTo>
                <a:lnTo>
                  <a:pt x="0" y="7442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6" name="Freeform 16"/>
          <p:cNvSpPr/>
          <p:nvPr/>
        </p:nvSpPr>
        <p:spPr>
          <a:xfrm>
            <a:off x="8768315" y="4399998"/>
            <a:ext cx="3105503" cy="2804010"/>
          </a:xfrm>
          <a:custGeom>
            <a:avLst/>
            <a:gdLst/>
            <a:ahLst/>
            <a:cxnLst/>
            <a:rect l="l" t="t" r="r" b="b"/>
            <a:pathLst>
              <a:path w="3105503" h="2804010">
                <a:moveTo>
                  <a:pt x="0" y="0"/>
                </a:moveTo>
                <a:lnTo>
                  <a:pt x="3105503" y="0"/>
                </a:lnTo>
                <a:lnTo>
                  <a:pt x="3105503" y="2804011"/>
                </a:lnTo>
                <a:lnTo>
                  <a:pt x="0" y="2804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7" name="Freeform 17"/>
          <p:cNvSpPr/>
          <p:nvPr/>
        </p:nvSpPr>
        <p:spPr>
          <a:xfrm rot="-10722874">
            <a:off x="10898029" y="4358253"/>
            <a:ext cx="1370664" cy="1806477"/>
          </a:xfrm>
          <a:custGeom>
            <a:avLst/>
            <a:gdLst/>
            <a:ahLst/>
            <a:cxnLst/>
            <a:rect l="l" t="t" r="r" b="b"/>
            <a:pathLst>
              <a:path w="1370664" h="1806477">
                <a:moveTo>
                  <a:pt x="0" y="0"/>
                </a:moveTo>
                <a:lnTo>
                  <a:pt x="1370665" y="0"/>
                </a:lnTo>
                <a:lnTo>
                  <a:pt x="1370665" y="1806477"/>
                </a:lnTo>
                <a:lnTo>
                  <a:pt x="0" y="18064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8" name="Freeform 18"/>
          <p:cNvSpPr/>
          <p:nvPr/>
        </p:nvSpPr>
        <p:spPr>
          <a:xfrm rot="121983">
            <a:off x="10534640" y="4143000"/>
            <a:ext cx="768830" cy="714371"/>
          </a:xfrm>
          <a:custGeom>
            <a:avLst/>
            <a:gdLst/>
            <a:ahLst/>
            <a:cxnLst/>
            <a:rect l="l" t="t" r="r" b="b"/>
            <a:pathLst>
              <a:path w="768830" h="714371">
                <a:moveTo>
                  <a:pt x="0" y="0"/>
                </a:moveTo>
                <a:lnTo>
                  <a:pt x="768829" y="0"/>
                </a:lnTo>
                <a:lnTo>
                  <a:pt x="768829" y="714371"/>
                </a:lnTo>
                <a:lnTo>
                  <a:pt x="0" y="7143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9" name="Freeform 19"/>
          <p:cNvSpPr/>
          <p:nvPr/>
        </p:nvSpPr>
        <p:spPr>
          <a:xfrm rot="-10722874">
            <a:off x="9597838" y="4831656"/>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0" name="Freeform 20"/>
          <p:cNvSpPr/>
          <p:nvPr/>
        </p:nvSpPr>
        <p:spPr>
          <a:xfrm rot="-10722874">
            <a:off x="8202196" y="4831656"/>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1" name="Freeform 21"/>
          <p:cNvSpPr/>
          <p:nvPr/>
        </p:nvSpPr>
        <p:spPr>
          <a:xfrm rot="-10722874">
            <a:off x="6846756" y="4831656"/>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2" name="Freeform 22"/>
          <p:cNvSpPr/>
          <p:nvPr/>
        </p:nvSpPr>
        <p:spPr>
          <a:xfrm rot="-10722874">
            <a:off x="5451114" y="4831656"/>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3" name="Freeform 23"/>
          <p:cNvSpPr/>
          <p:nvPr/>
        </p:nvSpPr>
        <p:spPr>
          <a:xfrm rot="-10722874">
            <a:off x="4089039" y="4831656"/>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4" name="Freeform 24"/>
          <p:cNvSpPr/>
          <p:nvPr/>
        </p:nvSpPr>
        <p:spPr>
          <a:xfrm rot="-10722874">
            <a:off x="2693398" y="4831656"/>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5" name="Freeform 25"/>
          <p:cNvSpPr/>
          <p:nvPr/>
        </p:nvSpPr>
        <p:spPr>
          <a:xfrm rot="-10722874">
            <a:off x="1331323" y="4831656"/>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6" name="Freeform 26"/>
          <p:cNvSpPr/>
          <p:nvPr/>
        </p:nvSpPr>
        <p:spPr>
          <a:xfrm rot="-10722874">
            <a:off x="24825" y="4831656"/>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7" name="Freeform 27"/>
          <p:cNvSpPr/>
          <p:nvPr/>
        </p:nvSpPr>
        <p:spPr>
          <a:xfrm rot="-10722874">
            <a:off x="12269830" y="4844055"/>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8" name="Freeform 28"/>
          <p:cNvSpPr/>
          <p:nvPr/>
        </p:nvSpPr>
        <p:spPr>
          <a:xfrm rot="-10722874">
            <a:off x="13665472" y="4831656"/>
            <a:ext cx="1366083" cy="1332963"/>
          </a:xfrm>
          <a:custGeom>
            <a:avLst/>
            <a:gdLst/>
            <a:ahLst/>
            <a:cxnLst/>
            <a:rect l="l" t="t" r="r" b="b"/>
            <a:pathLst>
              <a:path w="1366083" h="1332963">
                <a:moveTo>
                  <a:pt x="0" y="0"/>
                </a:moveTo>
                <a:lnTo>
                  <a:pt x="1366083" y="0"/>
                </a:lnTo>
                <a:lnTo>
                  <a:pt x="1366083" y="1332963"/>
                </a:lnTo>
                <a:lnTo>
                  <a:pt x="0" y="1332963"/>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29" name="Freeform 29"/>
          <p:cNvSpPr/>
          <p:nvPr/>
        </p:nvSpPr>
        <p:spPr>
          <a:xfrm rot="-10722874">
            <a:off x="15061113" y="4831758"/>
            <a:ext cx="1366083" cy="1332963"/>
          </a:xfrm>
          <a:custGeom>
            <a:avLst/>
            <a:gdLst/>
            <a:ahLst/>
            <a:cxnLst/>
            <a:rect l="l" t="t" r="r" b="b"/>
            <a:pathLst>
              <a:path w="1366083" h="1332963">
                <a:moveTo>
                  <a:pt x="0" y="0"/>
                </a:moveTo>
                <a:lnTo>
                  <a:pt x="1366083" y="0"/>
                </a:lnTo>
                <a:lnTo>
                  <a:pt x="1366083" y="1332964"/>
                </a:lnTo>
                <a:lnTo>
                  <a:pt x="0" y="1332964"/>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30" name="Freeform 30"/>
          <p:cNvSpPr/>
          <p:nvPr/>
        </p:nvSpPr>
        <p:spPr>
          <a:xfrm rot="-10722874">
            <a:off x="16456755" y="4831758"/>
            <a:ext cx="1366083" cy="1332963"/>
          </a:xfrm>
          <a:custGeom>
            <a:avLst/>
            <a:gdLst/>
            <a:ahLst/>
            <a:cxnLst/>
            <a:rect l="l" t="t" r="r" b="b"/>
            <a:pathLst>
              <a:path w="1366083" h="1332963">
                <a:moveTo>
                  <a:pt x="0" y="0"/>
                </a:moveTo>
                <a:lnTo>
                  <a:pt x="1366083" y="0"/>
                </a:lnTo>
                <a:lnTo>
                  <a:pt x="1366083" y="1332964"/>
                </a:lnTo>
                <a:lnTo>
                  <a:pt x="0" y="1332964"/>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31" name="Freeform 31"/>
          <p:cNvSpPr/>
          <p:nvPr/>
        </p:nvSpPr>
        <p:spPr>
          <a:xfrm rot="-10722874">
            <a:off x="17752262" y="4822245"/>
            <a:ext cx="518084" cy="1332963"/>
          </a:xfrm>
          <a:custGeom>
            <a:avLst/>
            <a:gdLst/>
            <a:ahLst/>
            <a:cxnLst/>
            <a:rect l="l" t="t" r="r" b="b"/>
            <a:pathLst>
              <a:path w="1366083" h="1332963">
                <a:moveTo>
                  <a:pt x="0" y="0"/>
                </a:moveTo>
                <a:lnTo>
                  <a:pt x="1366083" y="0"/>
                </a:lnTo>
                <a:lnTo>
                  <a:pt x="1366083" y="1332964"/>
                </a:lnTo>
                <a:lnTo>
                  <a:pt x="0" y="1332964"/>
                </a:lnTo>
                <a:lnTo>
                  <a:pt x="0" y="0"/>
                </a:lnTo>
                <a:close/>
              </a:path>
            </a:pathLst>
          </a:custGeom>
          <a:blipFill>
            <a:blip r:embed="rId6">
              <a:extLst>
                <a:ext uri="{96DAC541-7B7A-43D3-8B79-37D633B846F1}">
                  <asvg:svgBlip xmlns:asvg="http://schemas.microsoft.com/office/drawing/2016/SVG/main" r:embed="rId7"/>
                </a:ext>
              </a:extLst>
            </a:blip>
            <a:stretch>
              <a:fillRect l="-335" b="-35523"/>
            </a:stretch>
          </a:blipFill>
        </p:spPr>
        <p:txBody>
          <a:bodyPr/>
          <a:lstStyle/>
          <a:p>
            <a:endParaRPr lang="en-CA"/>
          </a:p>
        </p:txBody>
      </p:sp>
      <p:sp>
        <p:nvSpPr>
          <p:cNvPr id="32" name="Freeform 32"/>
          <p:cNvSpPr/>
          <p:nvPr/>
        </p:nvSpPr>
        <p:spPr>
          <a:xfrm>
            <a:off x="13150137" y="5498137"/>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33" name="Freeform 33"/>
          <p:cNvSpPr/>
          <p:nvPr/>
        </p:nvSpPr>
        <p:spPr>
          <a:xfrm>
            <a:off x="14527352" y="5498240"/>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34" name="Freeform 34"/>
          <p:cNvSpPr/>
          <p:nvPr/>
        </p:nvSpPr>
        <p:spPr>
          <a:xfrm>
            <a:off x="16021740" y="5498137"/>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35" name="Freeform 35"/>
          <p:cNvSpPr/>
          <p:nvPr/>
        </p:nvSpPr>
        <p:spPr>
          <a:xfrm>
            <a:off x="17387823" y="5546949"/>
            <a:ext cx="935879"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36" name="Freeform 36"/>
          <p:cNvSpPr/>
          <p:nvPr/>
        </p:nvSpPr>
        <p:spPr>
          <a:xfrm>
            <a:off x="11729298" y="5498137"/>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37" name="Freeform 37"/>
          <p:cNvSpPr/>
          <p:nvPr/>
        </p:nvSpPr>
        <p:spPr>
          <a:xfrm>
            <a:off x="10411734" y="5498240"/>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38" name="Freeform 38"/>
          <p:cNvSpPr/>
          <p:nvPr/>
        </p:nvSpPr>
        <p:spPr>
          <a:xfrm>
            <a:off x="9045651" y="5498137"/>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39" name="Freeform 39"/>
          <p:cNvSpPr/>
          <p:nvPr/>
        </p:nvSpPr>
        <p:spPr>
          <a:xfrm>
            <a:off x="7694780" y="5498137"/>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40" name="Freeform 40"/>
          <p:cNvSpPr/>
          <p:nvPr/>
        </p:nvSpPr>
        <p:spPr>
          <a:xfrm>
            <a:off x="6319172" y="5498137"/>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41" name="Freeform 41"/>
          <p:cNvSpPr/>
          <p:nvPr/>
        </p:nvSpPr>
        <p:spPr>
          <a:xfrm>
            <a:off x="4953089" y="5498137"/>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42" name="Freeform 42"/>
          <p:cNvSpPr/>
          <p:nvPr/>
        </p:nvSpPr>
        <p:spPr>
          <a:xfrm>
            <a:off x="3577481" y="5498137"/>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43" name="Freeform 43"/>
          <p:cNvSpPr/>
          <p:nvPr/>
        </p:nvSpPr>
        <p:spPr>
          <a:xfrm>
            <a:off x="2201873" y="5498240"/>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44" name="Freeform 44"/>
          <p:cNvSpPr/>
          <p:nvPr/>
        </p:nvSpPr>
        <p:spPr>
          <a:xfrm>
            <a:off x="960110" y="5498137"/>
            <a:ext cx="1366083"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45" name="Freeform 45"/>
          <p:cNvSpPr/>
          <p:nvPr/>
        </p:nvSpPr>
        <p:spPr>
          <a:xfrm>
            <a:off x="-68590" y="5554008"/>
            <a:ext cx="1032708" cy="1650001"/>
          </a:xfrm>
          <a:custGeom>
            <a:avLst/>
            <a:gdLst/>
            <a:ahLst/>
            <a:cxnLst/>
            <a:rect l="l" t="t" r="r" b="b"/>
            <a:pathLst>
              <a:path w="1366083" h="1650001">
                <a:moveTo>
                  <a:pt x="0" y="0"/>
                </a:moveTo>
                <a:lnTo>
                  <a:pt x="1366083" y="0"/>
                </a:lnTo>
                <a:lnTo>
                  <a:pt x="1366083" y="1650001"/>
                </a:lnTo>
                <a:lnTo>
                  <a:pt x="0" y="1650001"/>
                </a:lnTo>
                <a:lnTo>
                  <a:pt x="0" y="0"/>
                </a:lnTo>
                <a:close/>
              </a:path>
            </a:pathLst>
          </a:custGeom>
          <a:blipFill>
            <a:blip r:embed="rId6">
              <a:extLst>
                <a:ext uri="{96DAC541-7B7A-43D3-8B79-37D633B846F1}">
                  <asvg:svgBlip xmlns:asvg="http://schemas.microsoft.com/office/drawing/2016/SVG/main" r:embed="rId7"/>
                </a:ext>
              </a:extLst>
            </a:blip>
            <a:stretch>
              <a:fillRect l="-335" b="-9483"/>
            </a:stretch>
          </a:blipFill>
        </p:spPr>
        <p:txBody>
          <a:bodyPr/>
          <a:lstStyle/>
          <a:p>
            <a:endParaRPr lang="en-CA"/>
          </a:p>
        </p:txBody>
      </p:sp>
      <p:sp>
        <p:nvSpPr>
          <p:cNvPr id="46" name="Freeform 46"/>
          <p:cNvSpPr/>
          <p:nvPr/>
        </p:nvSpPr>
        <p:spPr>
          <a:xfrm rot="121983">
            <a:off x="4272952" y="4143000"/>
            <a:ext cx="768830" cy="714371"/>
          </a:xfrm>
          <a:custGeom>
            <a:avLst/>
            <a:gdLst/>
            <a:ahLst/>
            <a:cxnLst/>
            <a:rect l="l" t="t" r="r" b="b"/>
            <a:pathLst>
              <a:path w="768830" h="714371">
                <a:moveTo>
                  <a:pt x="0" y="0"/>
                </a:moveTo>
                <a:lnTo>
                  <a:pt x="768830" y="0"/>
                </a:lnTo>
                <a:lnTo>
                  <a:pt x="768830" y="714371"/>
                </a:lnTo>
                <a:lnTo>
                  <a:pt x="0" y="7143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47" name="Freeform 47"/>
          <p:cNvSpPr/>
          <p:nvPr/>
        </p:nvSpPr>
        <p:spPr>
          <a:xfrm rot="121983">
            <a:off x="16478041" y="4143000"/>
            <a:ext cx="768830" cy="714371"/>
          </a:xfrm>
          <a:custGeom>
            <a:avLst/>
            <a:gdLst/>
            <a:ahLst/>
            <a:cxnLst/>
            <a:rect l="l" t="t" r="r" b="b"/>
            <a:pathLst>
              <a:path w="768830" h="714371">
                <a:moveTo>
                  <a:pt x="0" y="0"/>
                </a:moveTo>
                <a:lnTo>
                  <a:pt x="768829" y="0"/>
                </a:lnTo>
                <a:lnTo>
                  <a:pt x="768829" y="714371"/>
                </a:lnTo>
                <a:lnTo>
                  <a:pt x="0" y="7143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48" name="Freeform 48"/>
          <p:cNvSpPr/>
          <p:nvPr/>
        </p:nvSpPr>
        <p:spPr>
          <a:xfrm rot="-5400000">
            <a:off x="116671" y="7111320"/>
            <a:ext cx="328811" cy="514188"/>
          </a:xfrm>
          <a:custGeom>
            <a:avLst/>
            <a:gdLst/>
            <a:ahLst/>
            <a:cxnLst/>
            <a:rect l="l" t="t" r="r" b="b"/>
            <a:pathLst>
              <a:path w="328811" h="514188">
                <a:moveTo>
                  <a:pt x="0" y="0"/>
                </a:moveTo>
                <a:lnTo>
                  <a:pt x="328811" y="0"/>
                </a:lnTo>
                <a:lnTo>
                  <a:pt x="328811" y="514188"/>
                </a:lnTo>
                <a:lnTo>
                  <a:pt x="0" y="514188"/>
                </a:lnTo>
                <a:lnTo>
                  <a:pt x="0" y="0"/>
                </a:lnTo>
                <a:close/>
              </a:path>
            </a:pathLst>
          </a:custGeom>
          <a:blipFill>
            <a:blip r:embed="rId10">
              <a:extLst>
                <a:ext uri="{96DAC541-7B7A-43D3-8B79-37D633B846F1}">
                  <asvg:svgBlip xmlns:asvg="http://schemas.microsoft.com/office/drawing/2016/SVG/main" r:embed="rId11"/>
                </a:ext>
              </a:extLst>
            </a:blip>
            <a:stretch>
              <a:fillRect l="-416951"/>
            </a:stretch>
          </a:blipFill>
        </p:spPr>
        <p:txBody>
          <a:bodyPr/>
          <a:lstStyle/>
          <a:p>
            <a:endParaRPr lang="en-CA"/>
          </a:p>
        </p:txBody>
      </p:sp>
      <p:sp>
        <p:nvSpPr>
          <p:cNvPr id="49" name="TextBox 49"/>
          <p:cNvSpPr txBox="1"/>
          <p:nvPr/>
        </p:nvSpPr>
        <p:spPr>
          <a:xfrm>
            <a:off x="5580124" y="8760291"/>
            <a:ext cx="7127751" cy="872034"/>
          </a:xfrm>
          <a:prstGeom prst="rect">
            <a:avLst/>
          </a:prstGeom>
        </p:spPr>
        <p:txBody>
          <a:bodyPr lIns="0" tIns="0" rIns="0" bIns="0" rtlCol="0" anchor="t">
            <a:spAutoFit/>
          </a:bodyPr>
          <a:lstStyle/>
          <a:p>
            <a:pPr algn="ctr">
              <a:lnSpc>
                <a:spcPts val="3424"/>
              </a:lnSpc>
            </a:pPr>
            <a:r>
              <a:rPr lang="en-US" sz="3200" dirty="0">
                <a:solidFill>
                  <a:srgbClr val="000000"/>
                </a:solidFill>
                <a:latin typeface="Canva Sans"/>
              </a:rPr>
              <a:t>These connections form </a:t>
            </a:r>
            <a:r>
              <a:rPr lang="en-US" sz="3200" dirty="0">
                <a:solidFill>
                  <a:srgbClr val="000000"/>
                </a:solidFill>
                <a:latin typeface="Canva Sans Bold"/>
              </a:rPr>
              <a:t>mycorrhizal networks. </a:t>
            </a:r>
          </a:p>
        </p:txBody>
      </p:sp>
      <p:sp>
        <p:nvSpPr>
          <p:cNvPr id="50" name="Freeform 50"/>
          <p:cNvSpPr/>
          <p:nvPr/>
        </p:nvSpPr>
        <p:spPr>
          <a:xfrm rot="-5400000">
            <a:off x="17829969" y="7111416"/>
            <a:ext cx="329002" cy="514188"/>
          </a:xfrm>
          <a:custGeom>
            <a:avLst/>
            <a:gdLst/>
            <a:ahLst/>
            <a:cxnLst/>
            <a:rect l="l" t="t" r="r" b="b"/>
            <a:pathLst>
              <a:path w="329002" h="514188">
                <a:moveTo>
                  <a:pt x="0" y="0"/>
                </a:moveTo>
                <a:lnTo>
                  <a:pt x="329002" y="0"/>
                </a:lnTo>
                <a:lnTo>
                  <a:pt x="329002" y="514188"/>
                </a:lnTo>
                <a:lnTo>
                  <a:pt x="0" y="514188"/>
                </a:lnTo>
                <a:lnTo>
                  <a:pt x="0" y="0"/>
                </a:lnTo>
                <a:close/>
              </a:path>
            </a:pathLst>
          </a:custGeom>
          <a:blipFill>
            <a:blip r:embed="rId10">
              <a:extLst>
                <a:ext uri="{96DAC541-7B7A-43D3-8B79-37D633B846F1}">
                  <asvg:svgBlip xmlns:asvg="http://schemas.microsoft.com/office/drawing/2016/SVG/main" r:embed="rId11"/>
                </a:ext>
              </a:extLst>
            </a:blip>
            <a:stretch>
              <a:fillRect l="-416651"/>
            </a:stretch>
          </a:blipFill>
        </p:spPr>
        <p:txBody>
          <a:bodyPr/>
          <a:lstStyle/>
          <a:p>
            <a:endParaRPr lang="en-CA"/>
          </a:p>
        </p:txBody>
      </p:sp>
      <p:sp>
        <p:nvSpPr>
          <p:cNvPr id="51" name="AutoShape 51"/>
          <p:cNvSpPr/>
          <p:nvPr/>
        </p:nvSpPr>
        <p:spPr>
          <a:xfrm>
            <a:off x="281077" y="7513770"/>
            <a:ext cx="7001363" cy="0"/>
          </a:xfrm>
          <a:prstGeom prst="line">
            <a:avLst/>
          </a:prstGeom>
          <a:ln w="38100" cap="flat">
            <a:solidFill>
              <a:srgbClr val="FFFFFF"/>
            </a:solidFill>
            <a:prstDash val="solid"/>
            <a:headEnd type="none" w="sm" len="sm"/>
            <a:tailEnd type="none" w="sm" len="sm"/>
          </a:ln>
        </p:spPr>
        <p:txBody>
          <a:bodyPr/>
          <a:lstStyle/>
          <a:p>
            <a:endParaRPr lang="en-CA"/>
          </a:p>
        </p:txBody>
      </p:sp>
      <p:sp>
        <p:nvSpPr>
          <p:cNvPr id="52" name="TextBox 52"/>
          <p:cNvSpPr txBox="1"/>
          <p:nvPr/>
        </p:nvSpPr>
        <p:spPr>
          <a:xfrm>
            <a:off x="7419832" y="7311385"/>
            <a:ext cx="3125242" cy="404603"/>
          </a:xfrm>
          <a:prstGeom prst="rect">
            <a:avLst/>
          </a:prstGeom>
        </p:spPr>
        <p:txBody>
          <a:bodyPr lIns="0" tIns="0" rIns="0" bIns="0" rtlCol="0" anchor="t">
            <a:spAutoFit/>
          </a:bodyPr>
          <a:lstStyle/>
          <a:p>
            <a:pPr algn="ctr">
              <a:lnSpc>
                <a:spcPts val="3424"/>
              </a:lnSpc>
              <a:spcBef>
                <a:spcPct val="0"/>
              </a:spcBef>
            </a:pPr>
            <a:r>
              <a:rPr lang="en-US" sz="2445">
                <a:solidFill>
                  <a:srgbClr val="FFFFFF"/>
                </a:solidFill>
                <a:latin typeface="Canva Sans Bold"/>
              </a:rPr>
              <a:t>mycorrhizal network</a:t>
            </a:r>
          </a:p>
        </p:txBody>
      </p:sp>
      <p:sp>
        <p:nvSpPr>
          <p:cNvPr id="53" name="AutoShape 53"/>
          <p:cNvSpPr/>
          <p:nvPr/>
        </p:nvSpPr>
        <p:spPr>
          <a:xfrm>
            <a:off x="10682466" y="7513770"/>
            <a:ext cx="7312004" cy="0"/>
          </a:xfrm>
          <a:prstGeom prst="line">
            <a:avLst/>
          </a:prstGeom>
          <a:ln w="38100" cap="flat">
            <a:solidFill>
              <a:srgbClr val="FFFFFF"/>
            </a:solidFill>
            <a:prstDash val="solid"/>
            <a:headEnd type="none" w="sm" len="sm"/>
            <a:tailEnd type="none" w="sm" len="sm"/>
          </a:ln>
        </p:spPr>
        <p:txBody>
          <a:bodyPr/>
          <a:lstStyle/>
          <a:p>
            <a:endParaRPr lang="en-CA"/>
          </a:p>
        </p:txBody>
      </p:sp>
      <p:grpSp>
        <p:nvGrpSpPr>
          <p:cNvPr id="54" name="Group 54"/>
          <p:cNvGrpSpPr/>
          <p:nvPr/>
        </p:nvGrpSpPr>
        <p:grpSpPr>
          <a:xfrm>
            <a:off x="17125687" y="9143737"/>
            <a:ext cx="1143263" cy="1143263"/>
            <a:chOff x="0" y="0"/>
            <a:chExt cx="1524351" cy="1524351"/>
          </a:xfrm>
        </p:grpSpPr>
        <p:grpSp>
          <p:nvGrpSpPr>
            <p:cNvPr id="55" name="Group 55"/>
            <p:cNvGrpSpPr/>
            <p:nvPr/>
          </p:nvGrpSpPr>
          <p:grpSpPr>
            <a:xfrm>
              <a:off x="28210" y="28210"/>
              <a:ext cx="1467930" cy="1467930"/>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57" name="TextBox 5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8" name="Freeform 58"/>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12"/>
              <a:stretch>
                <a:fillRect/>
              </a:stretch>
            </a:blipFill>
          </p:spPr>
          <p:txBody>
            <a:bodyPr/>
            <a:lstStyle/>
            <a:p>
              <a:endParaRPr lang="en-CA"/>
            </a:p>
          </p:txBody>
        </p:sp>
      </p:grpSp>
      <p:sp>
        <p:nvSpPr>
          <p:cNvPr id="59" name="Freeform 59"/>
          <p:cNvSpPr/>
          <p:nvPr/>
        </p:nvSpPr>
        <p:spPr>
          <a:xfrm>
            <a:off x="0" y="9481998"/>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13"/>
            <a:stretch>
              <a:fillRect l="-30483" t="-96992" r="-38362" b="-94724"/>
            </a:stretch>
          </a:blipFill>
        </p:spPr>
        <p:txBody>
          <a:bodyPr/>
          <a:lstStyle/>
          <a:p>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482890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6B4D3C"/>
            </a:solidFill>
          </p:spPr>
          <p:txBody>
            <a:bodyPr/>
            <a:lstStyle/>
            <a:p>
              <a:endParaRPr lang="en-CA"/>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3424"/>
                </a:lnSpc>
              </a:pPr>
              <a:endParaRPr/>
            </a:p>
          </p:txBody>
        </p:sp>
      </p:grpSp>
      <p:sp>
        <p:nvSpPr>
          <p:cNvPr id="5" name="Freeform 5"/>
          <p:cNvSpPr/>
          <p:nvPr/>
        </p:nvSpPr>
        <p:spPr>
          <a:xfrm rot="-10722874">
            <a:off x="12551326"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11842461" y="-4245028"/>
            <a:ext cx="6426489" cy="9280129"/>
          </a:xfrm>
          <a:custGeom>
            <a:avLst/>
            <a:gdLst/>
            <a:ahLst/>
            <a:cxnLst/>
            <a:rect l="l" t="t" r="r" b="b"/>
            <a:pathLst>
              <a:path w="6426489" h="9280129">
                <a:moveTo>
                  <a:pt x="0" y="0"/>
                </a:moveTo>
                <a:lnTo>
                  <a:pt x="6426489" y="0"/>
                </a:lnTo>
                <a:lnTo>
                  <a:pt x="6426489" y="9280129"/>
                </a:lnTo>
                <a:lnTo>
                  <a:pt x="0" y="9280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3386876" y="4418436"/>
            <a:ext cx="3872521" cy="3496564"/>
          </a:xfrm>
          <a:custGeom>
            <a:avLst/>
            <a:gdLst/>
            <a:ahLst/>
            <a:cxnLst/>
            <a:rect l="l" t="t" r="r" b="b"/>
            <a:pathLst>
              <a:path w="3872521" h="3496564">
                <a:moveTo>
                  <a:pt x="0" y="0"/>
                </a:moveTo>
                <a:lnTo>
                  <a:pt x="3872521" y="0"/>
                </a:lnTo>
                <a:lnTo>
                  <a:pt x="3872521" y="3496564"/>
                </a:lnTo>
                <a:lnTo>
                  <a:pt x="0" y="3496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8" name="Freeform 8"/>
          <p:cNvSpPr/>
          <p:nvPr/>
        </p:nvSpPr>
        <p:spPr>
          <a:xfrm>
            <a:off x="5415972" y="-4245028"/>
            <a:ext cx="6426489" cy="9280129"/>
          </a:xfrm>
          <a:custGeom>
            <a:avLst/>
            <a:gdLst/>
            <a:ahLst/>
            <a:cxnLst/>
            <a:rect l="l" t="t" r="r" b="b"/>
            <a:pathLst>
              <a:path w="6426489" h="9280129">
                <a:moveTo>
                  <a:pt x="0" y="0"/>
                </a:moveTo>
                <a:lnTo>
                  <a:pt x="6426489" y="0"/>
                </a:lnTo>
                <a:lnTo>
                  <a:pt x="6426489" y="9280129"/>
                </a:lnTo>
                <a:lnTo>
                  <a:pt x="0" y="9280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9" name="Freeform 9"/>
          <p:cNvSpPr/>
          <p:nvPr/>
        </p:nvSpPr>
        <p:spPr>
          <a:xfrm>
            <a:off x="6960387" y="4418436"/>
            <a:ext cx="3872521" cy="3496564"/>
          </a:xfrm>
          <a:custGeom>
            <a:avLst/>
            <a:gdLst/>
            <a:ahLst/>
            <a:cxnLst/>
            <a:rect l="l" t="t" r="r" b="b"/>
            <a:pathLst>
              <a:path w="3872521" h="3496564">
                <a:moveTo>
                  <a:pt x="0" y="0"/>
                </a:moveTo>
                <a:lnTo>
                  <a:pt x="3872521" y="0"/>
                </a:lnTo>
                <a:lnTo>
                  <a:pt x="3872521" y="3496564"/>
                </a:lnTo>
                <a:lnTo>
                  <a:pt x="0" y="3496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0" name="Freeform 10"/>
          <p:cNvSpPr/>
          <p:nvPr/>
        </p:nvSpPr>
        <p:spPr>
          <a:xfrm>
            <a:off x="-1010517" y="-4245028"/>
            <a:ext cx="6426489" cy="9280129"/>
          </a:xfrm>
          <a:custGeom>
            <a:avLst/>
            <a:gdLst/>
            <a:ahLst/>
            <a:cxnLst/>
            <a:rect l="l" t="t" r="r" b="b"/>
            <a:pathLst>
              <a:path w="6426489" h="9280129">
                <a:moveTo>
                  <a:pt x="0" y="0"/>
                </a:moveTo>
                <a:lnTo>
                  <a:pt x="6426489" y="0"/>
                </a:lnTo>
                <a:lnTo>
                  <a:pt x="6426489" y="9280129"/>
                </a:lnTo>
                <a:lnTo>
                  <a:pt x="0" y="9280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1" name="Freeform 11"/>
          <p:cNvSpPr/>
          <p:nvPr/>
        </p:nvSpPr>
        <p:spPr>
          <a:xfrm>
            <a:off x="533898" y="4418436"/>
            <a:ext cx="3872521" cy="3496564"/>
          </a:xfrm>
          <a:custGeom>
            <a:avLst/>
            <a:gdLst/>
            <a:ahLst/>
            <a:cxnLst/>
            <a:rect l="l" t="t" r="r" b="b"/>
            <a:pathLst>
              <a:path w="3872521" h="3496564">
                <a:moveTo>
                  <a:pt x="0" y="0"/>
                </a:moveTo>
                <a:lnTo>
                  <a:pt x="3872521" y="0"/>
                </a:lnTo>
                <a:lnTo>
                  <a:pt x="3872521" y="3496564"/>
                </a:lnTo>
                <a:lnTo>
                  <a:pt x="0" y="3496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2" name="Freeform 12"/>
          <p:cNvSpPr/>
          <p:nvPr/>
        </p:nvSpPr>
        <p:spPr>
          <a:xfrm rot="-10722874">
            <a:off x="10909306" y="4380174"/>
            <a:ext cx="1709200" cy="2252653"/>
          </a:xfrm>
          <a:custGeom>
            <a:avLst/>
            <a:gdLst/>
            <a:ahLst/>
            <a:cxnLst/>
            <a:rect l="l" t="t" r="r" b="b"/>
            <a:pathLst>
              <a:path w="1709200" h="2252653">
                <a:moveTo>
                  <a:pt x="0" y="0"/>
                </a:moveTo>
                <a:lnTo>
                  <a:pt x="1709201" y="0"/>
                </a:lnTo>
                <a:lnTo>
                  <a:pt x="1709201"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3" name="Freeform 13"/>
          <p:cNvSpPr/>
          <p:nvPr/>
        </p:nvSpPr>
        <p:spPr>
          <a:xfrm rot="-10722874">
            <a:off x="9312251"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4" name="Freeform 14"/>
          <p:cNvSpPr/>
          <p:nvPr/>
        </p:nvSpPr>
        <p:spPr>
          <a:xfrm rot="-10722874">
            <a:off x="7851600" y="4820964"/>
            <a:ext cx="1709200" cy="1811807"/>
          </a:xfrm>
          <a:custGeom>
            <a:avLst/>
            <a:gdLst/>
            <a:ahLst/>
            <a:cxnLst/>
            <a:rect l="l" t="t" r="r" b="b"/>
            <a:pathLst>
              <a:path w="1709200" h="1811807">
                <a:moveTo>
                  <a:pt x="0" y="0"/>
                </a:moveTo>
                <a:lnTo>
                  <a:pt x="1709200" y="0"/>
                </a:lnTo>
                <a:lnTo>
                  <a:pt x="1709200" y="1811807"/>
                </a:lnTo>
                <a:lnTo>
                  <a:pt x="0" y="1811807"/>
                </a:lnTo>
                <a:lnTo>
                  <a:pt x="0" y="0"/>
                </a:lnTo>
                <a:close/>
              </a:path>
            </a:pathLst>
          </a:custGeom>
          <a:blipFill>
            <a:blip r:embed="rId2">
              <a:extLst>
                <a:ext uri="{96DAC541-7B7A-43D3-8B79-37D633B846F1}">
                  <asvg:svgBlip xmlns:asvg="http://schemas.microsoft.com/office/drawing/2016/SVG/main" r:embed="rId3"/>
                </a:ext>
              </a:extLst>
            </a:blip>
            <a:stretch>
              <a:fillRect b="-24331"/>
            </a:stretch>
          </a:blipFill>
        </p:spPr>
        <p:txBody>
          <a:bodyPr/>
          <a:lstStyle/>
          <a:p>
            <a:endParaRPr lang="en-CA"/>
          </a:p>
        </p:txBody>
      </p:sp>
      <p:sp>
        <p:nvSpPr>
          <p:cNvPr id="15" name="Freeform 15"/>
          <p:cNvSpPr/>
          <p:nvPr/>
        </p:nvSpPr>
        <p:spPr>
          <a:xfrm rot="-10722874">
            <a:off x="6214525"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6" name="Freeform 16"/>
          <p:cNvSpPr/>
          <p:nvPr/>
        </p:nvSpPr>
        <p:spPr>
          <a:xfrm rot="-10722874">
            <a:off x="4617470"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7" name="Freeform 17"/>
          <p:cNvSpPr/>
          <p:nvPr/>
        </p:nvSpPr>
        <p:spPr>
          <a:xfrm rot="-10722874">
            <a:off x="2995920"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8" name="Freeform 18"/>
          <p:cNvSpPr/>
          <p:nvPr/>
        </p:nvSpPr>
        <p:spPr>
          <a:xfrm rot="-10722874">
            <a:off x="1348897" y="4826184"/>
            <a:ext cx="1662084" cy="1806058"/>
          </a:xfrm>
          <a:custGeom>
            <a:avLst/>
            <a:gdLst/>
            <a:ahLst/>
            <a:cxnLst/>
            <a:rect l="l" t="t" r="r" b="b"/>
            <a:pathLst>
              <a:path w="1662084" h="1806058">
                <a:moveTo>
                  <a:pt x="0" y="0"/>
                </a:moveTo>
                <a:lnTo>
                  <a:pt x="1662084" y="0"/>
                </a:lnTo>
                <a:lnTo>
                  <a:pt x="1662084" y="1806058"/>
                </a:lnTo>
                <a:lnTo>
                  <a:pt x="0" y="1806058"/>
                </a:lnTo>
                <a:lnTo>
                  <a:pt x="0" y="0"/>
                </a:lnTo>
                <a:close/>
              </a:path>
            </a:pathLst>
          </a:custGeom>
          <a:blipFill>
            <a:blip r:embed="rId2">
              <a:extLst>
                <a:ext uri="{96DAC541-7B7A-43D3-8B79-37D633B846F1}">
                  <asvg:svgBlip xmlns:asvg="http://schemas.microsoft.com/office/drawing/2016/SVG/main" r:embed="rId3"/>
                </a:ext>
              </a:extLst>
            </a:blip>
            <a:stretch>
              <a:fillRect l="-2834" b="-24727"/>
            </a:stretch>
          </a:blipFill>
        </p:spPr>
        <p:txBody>
          <a:bodyPr/>
          <a:lstStyle/>
          <a:p>
            <a:endParaRPr lang="en-CA"/>
          </a:p>
        </p:txBody>
      </p:sp>
      <p:sp>
        <p:nvSpPr>
          <p:cNvPr id="19" name="Freeform 19"/>
          <p:cNvSpPr/>
          <p:nvPr/>
        </p:nvSpPr>
        <p:spPr>
          <a:xfrm rot="-10722874">
            <a:off x="-243155"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0" name="Freeform 20"/>
          <p:cNvSpPr/>
          <p:nvPr/>
        </p:nvSpPr>
        <p:spPr>
          <a:xfrm rot="-10722874">
            <a:off x="14139768" y="4844234"/>
            <a:ext cx="1709200" cy="1787477"/>
          </a:xfrm>
          <a:custGeom>
            <a:avLst/>
            <a:gdLst/>
            <a:ahLst/>
            <a:cxnLst/>
            <a:rect l="l" t="t" r="r" b="b"/>
            <a:pathLst>
              <a:path w="1709200" h="1787477">
                <a:moveTo>
                  <a:pt x="0" y="0"/>
                </a:moveTo>
                <a:lnTo>
                  <a:pt x="1709200" y="0"/>
                </a:lnTo>
                <a:lnTo>
                  <a:pt x="1709200" y="1787477"/>
                </a:lnTo>
                <a:lnTo>
                  <a:pt x="0" y="1787477"/>
                </a:lnTo>
                <a:lnTo>
                  <a:pt x="0" y="0"/>
                </a:lnTo>
                <a:close/>
              </a:path>
            </a:pathLst>
          </a:custGeom>
          <a:blipFill>
            <a:blip r:embed="rId2">
              <a:extLst>
                <a:ext uri="{96DAC541-7B7A-43D3-8B79-37D633B846F1}">
                  <asvg:svgBlip xmlns:asvg="http://schemas.microsoft.com/office/drawing/2016/SVG/main" r:embed="rId3"/>
                </a:ext>
              </a:extLst>
            </a:blip>
            <a:stretch>
              <a:fillRect b="-26024"/>
            </a:stretch>
          </a:blipFill>
        </p:spPr>
        <p:txBody>
          <a:bodyPr/>
          <a:lstStyle/>
          <a:p>
            <a:endParaRPr lang="en-CA"/>
          </a:p>
        </p:txBody>
      </p:sp>
      <p:sp>
        <p:nvSpPr>
          <p:cNvPr id="21" name="Freeform 21"/>
          <p:cNvSpPr/>
          <p:nvPr/>
        </p:nvSpPr>
        <p:spPr>
          <a:xfrm rot="-10722874">
            <a:off x="15794455" y="4379117"/>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2" name="Freeform 22"/>
          <p:cNvSpPr/>
          <p:nvPr/>
        </p:nvSpPr>
        <p:spPr>
          <a:xfrm rot="-10722874">
            <a:off x="17408677" y="4942996"/>
            <a:ext cx="783839" cy="1736536"/>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3" name="Freeform 23"/>
          <p:cNvSpPr/>
          <p:nvPr/>
        </p:nvSpPr>
        <p:spPr>
          <a:xfrm rot="121983">
            <a:off x="12251355" y="2766146"/>
            <a:ext cx="2309141" cy="2145576"/>
          </a:xfrm>
          <a:custGeom>
            <a:avLst/>
            <a:gdLst/>
            <a:ahLst/>
            <a:cxnLst/>
            <a:rect l="l" t="t" r="r" b="b"/>
            <a:pathLst>
              <a:path w="2309141" h="2145576">
                <a:moveTo>
                  <a:pt x="0" y="0"/>
                </a:moveTo>
                <a:lnTo>
                  <a:pt x="2309141" y="0"/>
                </a:lnTo>
                <a:lnTo>
                  <a:pt x="2309141" y="2145576"/>
                </a:lnTo>
                <a:lnTo>
                  <a:pt x="0" y="21455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4" name="Freeform 24"/>
          <p:cNvSpPr/>
          <p:nvPr/>
        </p:nvSpPr>
        <p:spPr>
          <a:xfrm flipH="1">
            <a:off x="11046503" y="6708865"/>
            <a:ext cx="2055892" cy="400899"/>
          </a:xfrm>
          <a:custGeom>
            <a:avLst/>
            <a:gdLst/>
            <a:ahLst/>
            <a:cxnLst/>
            <a:rect l="l" t="t" r="r" b="b"/>
            <a:pathLst>
              <a:path w="2055892" h="400899">
                <a:moveTo>
                  <a:pt x="2055892" y="0"/>
                </a:moveTo>
                <a:lnTo>
                  <a:pt x="0" y="0"/>
                </a:lnTo>
                <a:lnTo>
                  <a:pt x="0" y="400898"/>
                </a:lnTo>
                <a:lnTo>
                  <a:pt x="2055892" y="400898"/>
                </a:lnTo>
                <a:lnTo>
                  <a:pt x="205589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25" name="TextBox 25"/>
          <p:cNvSpPr txBox="1"/>
          <p:nvPr/>
        </p:nvSpPr>
        <p:spPr>
          <a:xfrm>
            <a:off x="0" y="8424925"/>
            <a:ext cx="18288000" cy="872034"/>
          </a:xfrm>
          <a:prstGeom prst="rect">
            <a:avLst/>
          </a:prstGeom>
        </p:spPr>
        <p:txBody>
          <a:bodyPr lIns="0" tIns="0" rIns="0" bIns="0" rtlCol="0" anchor="t">
            <a:spAutoFit/>
          </a:bodyPr>
          <a:lstStyle/>
          <a:p>
            <a:pPr algn="ctr">
              <a:lnSpc>
                <a:spcPts val="3424"/>
              </a:lnSpc>
            </a:pPr>
            <a:r>
              <a:rPr lang="en-US" sz="3200" dirty="0">
                <a:solidFill>
                  <a:srgbClr val="000000"/>
                </a:solidFill>
                <a:latin typeface="Canva Sans Bold"/>
              </a:rPr>
              <a:t>Mycorrhizal networks</a:t>
            </a:r>
            <a:r>
              <a:rPr lang="en-US" sz="3200" dirty="0">
                <a:solidFill>
                  <a:srgbClr val="000000"/>
                </a:solidFill>
                <a:latin typeface="Canva Sans"/>
              </a:rPr>
              <a:t> help trees </a:t>
            </a:r>
            <a:r>
              <a:rPr lang="en-US" sz="3200" dirty="0">
                <a:solidFill>
                  <a:srgbClr val="000000"/>
                </a:solidFill>
                <a:latin typeface="Canva Sans Bold"/>
              </a:rPr>
              <a:t>share resources</a:t>
            </a:r>
            <a:r>
              <a:rPr lang="en-US" sz="3200" dirty="0">
                <a:solidFill>
                  <a:srgbClr val="000000"/>
                </a:solidFill>
                <a:latin typeface="Canva Sans"/>
              </a:rPr>
              <a:t> with each other.</a:t>
            </a:r>
          </a:p>
          <a:p>
            <a:pPr algn="ctr">
              <a:lnSpc>
                <a:spcPts val="3424"/>
              </a:lnSpc>
            </a:pPr>
            <a:r>
              <a:rPr lang="en-US" sz="3200" dirty="0">
                <a:solidFill>
                  <a:srgbClr val="000000"/>
                </a:solidFill>
                <a:latin typeface="Canva Sans"/>
              </a:rPr>
              <a:t>Thus, they have a symbiotic relationship! </a:t>
            </a:r>
          </a:p>
        </p:txBody>
      </p:sp>
      <p:sp>
        <p:nvSpPr>
          <p:cNvPr id="26" name="Freeform 26"/>
          <p:cNvSpPr/>
          <p:nvPr/>
        </p:nvSpPr>
        <p:spPr>
          <a:xfrm rot="-10800000">
            <a:off x="4592418" y="6708865"/>
            <a:ext cx="2055892" cy="400899"/>
          </a:xfrm>
          <a:custGeom>
            <a:avLst/>
            <a:gdLst/>
            <a:ahLst/>
            <a:cxnLst/>
            <a:rect l="l" t="t" r="r" b="b"/>
            <a:pathLst>
              <a:path w="2055892" h="400899">
                <a:moveTo>
                  <a:pt x="0" y="0"/>
                </a:moveTo>
                <a:lnTo>
                  <a:pt x="2055891" y="0"/>
                </a:lnTo>
                <a:lnTo>
                  <a:pt x="2055891" y="400898"/>
                </a:lnTo>
                <a:lnTo>
                  <a:pt x="0" y="4008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27" name="TextBox 27"/>
          <p:cNvSpPr txBox="1"/>
          <p:nvPr/>
        </p:nvSpPr>
        <p:spPr>
          <a:xfrm rot="-200048">
            <a:off x="4956493" y="6533098"/>
            <a:ext cx="1325746" cy="474998"/>
          </a:xfrm>
          <a:prstGeom prst="rect">
            <a:avLst/>
          </a:prstGeom>
        </p:spPr>
        <p:txBody>
          <a:bodyPr lIns="0" tIns="0" rIns="0" bIns="0" rtlCol="0" anchor="t">
            <a:spAutoFit/>
          </a:bodyPr>
          <a:lstStyle/>
          <a:p>
            <a:pPr algn="ctr">
              <a:lnSpc>
                <a:spcPts val="3424"/>
              </a:lnSpc>
              <a:spcBef>
                <a:spcPct val="0"/>
              </a:spcBef>
            </a:pPr>
            <a:r>
              <a:rPr lang="en-US" sz="2445">
                <a:solidFill>
                  <a:srgbClr val="FFFFFF"/>
                </a:solidFill>
                <a:latin typeface="Canva Sans"/>
              </a:rPr>
              <a:t>nitrogen</a:t>
            </a:r>
          </a:p>
        </p:txBody>
      </p:sp>
      <p:sp>
        <p:nvSpPr>
          <p:cNvPr id="28" name="TextBox 28"/>
          <p:cNvSpPr txBox="1"/>
          <p:nvPr/>
        </p:nvSpPr>
        <p:spPr>
          <a:xfrm rot="-200048">
            <a:off x="11443328" y="6777988"/>
            <a:ext cx="1139601" cy="487618"/>
          </a:xfrm>
          <a:prstGeom prst="rect">
            <a:avLst/>
          </a:prstGeom>
        </p:spPr>
        <p:txBody>
          <a:bodyPr lIns="0" tIns="0" rIns="0" bIns="0" rtlCol="0" anchor="t">
            <a:spAutoFit/>
          </a:bodyPr>
          <a:lstStyle/>
          <a:p>
            <a:pPr algn="ctr">
              <a:lnSpc>
                <a:spcPts val="3424"/>
              </a:lnSpc>
              <a:spcBef>
                <a:spcPct val="0"/>
              </a:spcBef>
            </a:pPr>
            <a:r>
              <a:rPr lang="en-US" sz="2445" dirty="0">
                <a:solidFill>
                  <a:srgbClr val="FFFFFF"/>
                </a:solidFill>
                <a:latin typeface="Canva Sans"/>
              </a:rPr>
              <a:t>carbon</a:t>
            </a:r>
          </a:p>
        </p:txBody>
      </p:sp>
      <p:sp>
        <p:nvSpPr>
          <p:cNvPr id="29" name="Freeform 29"/>
          <p:cNvSpPr/>
          <p:nvPr/>
        </p:nvSpPr>
        <p:spPr>
          <a:xfrm>
            <a:off x="3875572" y="7046252"/>
            <a:ext cx="1709200" cy="874965"/>
          </a:xfrm>
          <a:custGeom>
            <a:avLst/>
            <a:gdLst/>
            <a:ahLst/>
            <a:cxnLst/>
            <a:rect l="l" t="t" r="r" b="b"/>
            <a:pathLst>
              <a:path w="1709200" h="874965">
                <a:moveTo>
                  <a:pt x="0" y="0"/>
                </a:moveTo>
                <a:lnTo>
                  <a:pt x="1709200" y="0"/>
                </a:lnTo>
                <a:lnTo>
                  <a:pt x="1709200" y="874965"/>
                </a:lnTo>
                <a:lnTo>
                  <a:pt x="0" y="874965"/>
                </a:lnTo>
                <a:lnTo>
                  <a:pt x="0" y="0"/>
                </a:lnTo>
                <a:close/>
              </a:path>
            </a:pathLst>
          </a:custGeom>
          <a:blipFill>
            <a:blip r:embed="rId2">
              <a:extLst>
                <a:ext uri="{96DAC541-7B7A-43D3-8B79-37D633B846F1}">
                  <asvg:svgBlip xmlns:asvg="http://schemas.microsoft.com/office/drawing/2016/SVG/main" r:embed="rId3"/>
                </a:ext>
              </a:extLst>
            </a:blip>
            <a:stretch>
              <a:fillRect b="-157456"/>
            </a:stretch>
          </a:blipFill>
        </p:spPr>
        <p:txBody>
          <a:bodyPr/>
          <a:lstStyle/>
          <a:p>
            <a:endParaRPr lang="en-CA"/>
          </a:p>
        </p:txBody>
      </p:sp>
      <p:sp>
        <p:nvSpPr>
          <p:cNvPr id="30" name="Freeform 30"/>
          <p:cNvSpPr/>
          <p:nvPr/>
        </p:nvSpPr>
        <p:spPr>
          <a:xfrm>
            <a:off x="2452435" y="5840056"/>
            <a:ext cx="1709200" cy="2252653"/>
          </a:xfrm>
          <a:custGeom>
            <a:avLst/>
            <a:gdLst/>
            <a:ahLst/>
            <a:cxnLst/>
            <a:rect l="l" t="t" r="r" b="b"/>
            <a:pathLst>
              <a:path w="1709200" h="2252653">
                <a:moveTo>
                  <a:pt x="0" y="0"/>
                </a:moveTo>
                <a:lnTo>
                  <a:pt x="1709200" y="0"/>
                </a:lnTo>
                <a:lnTo>
                  <a:pt x="1709200" y="2252652"/>
                </a:lnTo>
                <a:lnTo>
                  <a:pt x="0" y="2252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1" name="Freeform 31"/>
          <p:cNvSpPr/>
          <p:nvPr/>
        </p:nvSpPr>
        <p:spPr>
          <a:xfrm>
            <a:off x="813992" y="5840056"/>
            <a:ext cx="1709200" cy="2252653"/>
          </a:xfrm>
          <a:custGeom>
            <a:avLst/>
            <a:gdLst/>
            <a:ahLst/>
            <a:cxnLst/>
            <a:rect l="l" t="t" r="r" b="b"/>
            <a:pathLst>
              <a:path w="1709200" h="2252653">
                <a:moveTo>
                  <a:pt x="0" y="0"/>
                </a:moveTo>
                <a:lnTo>
                  <a:pt x="1709201" y="0"/>
                </a:lnTo>
                <a:lnTo>
                  <a:pt x="1709201" y="2252652"/>
                </a:lnTo>
                <a:lnTo>
                  <a:pt x="0" y="2252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2" name="Freeform 32"/>
          <p:cNvSpPr/>
          <p:nvPr/>
        </p:nvSpPr>
        <p:spPr>
          <a:xfrm>
            <a:off x="-138508" y="5737973"/>
            <a:ext cx="974057" cy="2252653"/>
          </a:xfrm>
          <a:custGeom>
            <a:avLst/>
            <a:gdLst/>
            <a:ahLst/>
            <a:cxnLst/>
            <a:rect l="l" t="t" r="r" b="b"/>
            <a:pathLst>
              <a:path w="1709200" h="2252653">
                <a:moveTo>
                  <a:pt x="0" y="0"/>
                </a:moveTo>
                <a:lnTo>
                  <a:pt x="1709200" y="0"/>
                </a:lnTo>
                <a:lnTo>
                  <a:pt x="1709200" y="2252652"/>
                </a:lnTo>
                <a:lnTo>
                  <a:pt x="0" y="2252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3" name="Freeform 33"/>
          <p:cNvSpPr/>
          <p:nvPr/>
        </p:nvSpPr>
        <p:spPr>
          <a:xfrm>
            <a:off x="5793709" y="7109763"/>
            <a:ext cx="1706482" cy="811453"/>
          </a:xfrm>
          <a:custGeom>
            <a:avLst/>
            <a:gdLst/>
            <a:ahLst/>
            <a:cxnLst/>
            <a:rect l="l" t="t" r="r" b="b"/>
            <a:pathLst>
              <a:path w="1706482" h="811453">
                <a:moveTo>
                  <a:pt x="0" y="0"/>
                </a:moveTo>
                <a:lnTo>
                  <a:pt x="1706482" y="0"/>
                </a:lnTo>
                <a:lnTo>
                  <a:pt x="1706482" y="811454"/>
                </a:lnTo>
                <a:lnTo>
                  <a:pt x="0" y="811454"/>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34" name="Freeform 34"/>
          <p:cNvSpPr/>
          <p:nvPr/>
        </p:nvSpPr>
        <p:spPr>
          <a:xfrm>
            <a:off x="4939109" y="7213257"/>
            <a:ext cx="1709200" cy="701743"/>
          </a:xfrm>
          <a:custGeom>
            <a:avLst/>
            <a:gdLst/>
            <a:ahLst/>
            <a:cxnLst/>
            <a:rect l="l" t="t" r="r" b="b"/>
            <a:pathLst>
              <a:path w="1709200" h="701743">
                <a:moveTo>
                  <a:pt x="0" y="0"/>
                </a:moveTo>
                <a:lnTo>
                  <a:pt x="1709200" y="0"/>
                </a:lnTo>
                <a:lnTo>
                  <a:pt x="1709200" y="701743"/>
                </a:lnTo>
                <a:lnTo>
                  <a:pt x="0" y="701743"/>
                </a:lnTo>
                <a:lnTo>
                  <a:pt x="0" y="0"/>
                </a:lnTo>
                <a:close/>
              </a:path>
            </a:pathLst>
          </a:custGeom>
          <a:blipFill>
            <a:blip r:embed="rId2">
              <a:extLst>
                <a:ext uri="{96DAC541-7B7A-43D3-8B79-37D633B846F1}">
                  <asvg:svgBlip xmlns:asvg="http://schemas.microsoft.com/office/drawing/2016/SVG/main" r:embed="rId3"/>
                </a:ext>
              </a:extLst>
            </a:blip>
            <a:stretch>
              <a:fillRect b="-221008"/>
            </a:stretch>
          </a:blipFill>
        </p:spPr>
        <p:txBody>
          <a:bodyPr/>
          <a:lstStyle/>
          <a:p>
            <a:endParaRPr lang="en-CA"/>
          </a:p>
        </p:txBody>
      </p:sp>
      <p:sp>
        <p:nvSpPr>
          <p:cNvPr id="35" name="Freeform 35"/>
          <p:cNvSpPr/>
          <p:nvPr/>
        </p:nvSpPr>
        <p:spPr>
          <a:xfrm rot="-10800000">
            <a:off x="3706772" y="5740519"/>
            <a:ext cx="1681648" cy="968346"/>
          </a:xfrm>
          <a:custGeom>
            <a:avLst/>
            <a:gdLst/>
            <a:ahLst/>
            <a:cxnLst/>
            <a:rect l="l" t="t" r="r" b="b"/>
            <a:pathLst>
              <a:path w="1681648" h="968346">
                <a:moveTo>
                  <a:pt x="0" y="0"/>
                </a:moveTo>
                <a:lnTo>
                  <a:pt x="1681647" y="0"/>
                </a:lnTo>
                <a:lnTo>
                  <a:pt x="1681647" y="968346"/>
                </a:lnTo>
                <a:lnTo>
                  <a:pt x="0" y="968346"/>
                </a:lnTo>
                <a:lnTo>
                  <a:pt x="0" y="0"/>
                </a:lnTo>
                <a:close/>
              </a:path>
            </a:pathLst>
          </a:custGeom>
          <a:blipFill>
            <a:blip r:embed="rId2">
              <a:extLst>
                <a:ext uri="{96DAC541-7B7A-43D3-8B79-37D633B846F1}">
                  <asvg:svgBlip xmlns:asvg="http://schemas.microsoft.com/office/drawing/2016/SVG/main" r:embed="rId3"/>
                </a:ext>
              </a:extLst>
            </a:blip>
            <a:stretch>
              <a:fillRect l="-1638" b="-132628"/>
            </a:stretch>
          </a:blipFill>
        </p:spPr>
        <p:txBody>
          <a:bodyPr/>
          <a:lstStyle/>
          <a:p>
            <a:endParaRPr lang="en-CA"/>
          </a:p>
        </p:txBody>
      </p:sp>
      <p:sp>
        <p:nvSpPr>
          <p:cNvPr id="36" name="Freeform 36"/>
          <p:cNvSpPr/>
          <p:nvPr/>
        </p:nvSpPr>
        <p:spPr>
          <a:xfrm rot="-10800000">
            <a:off x="5334873" y="5840056"/>
            <a:ext cx="1709200" cy="701743"/>
          </a:xfrm>
          <a:custGeom>
            <a:avLst/>
            <a:gdLst/>
            <a:ahLst/>
            <a:cxnLst/>
            <a:rect l="l" t="t" r="r" b="b"/>
            <a:pathLst>
              <a:path w="1709200" h="701743">
                <a:moveTo>
                  <a:pt x="0" y="0"/>
                </a:moveTo>
                <a:lnTo>
                  <a:pt x="1709200" y="0"/>
                </a:lnTo>
                <a:lnTo>
                  <a:pt x="1709200" y="701743"/>
                </a:lnTo>
                <a:lnTo>
                  <a:pt x="0" y="701743"/>
                </a:lnTo>
                <a:lnTo>
                  <a:pt x="0" y="0"/>
                </a:lnTo>
                <a:close/>
              </a:path>
            </a:pathLst>
          </a:custGeom>
          <a:blipFill>
            <a:blip r:embed="rId2">
              <a:extLst>
                <a:ext uri="{96DAC541-7B7A-43D3-8B79-37D633B846F1}">
                  <asvg:svgBlip xmlns:asvg="http://schemas.microsoft.com/office/drawing/2016/SVG/main" r:embed="rId3"/>
                </a:ext>
              </a:extLst>
            </a:blip>
            <a:stretch>
              <a:fillRect b="-221008"/>
            </a:stretch>
          </a:blipFill>
        </p:spPr>
        <p:txBody>
          <a:bodyPr/>
          <a:lstStyle/>
          <a:p>
            <a:endParaRPr lang="en-CA"/>
          </a:p>
        </p:txBody>
      </p:sp>
      <p:sp>
        <p:nvSpPr>
          <p:cNvPr id="37" name="Freeform 37"/>
          <p:cNvSpPr/>
          <p:nvPr/>
        </p:nvSpPr>
        <p:spPr>
          <a:xfrm>
            <a:off x="6922734" y="7109763"/>
            <a:ext cx="1706482" cy="811453"/>
          </a:xfrm>
          <a:custGeom>
            <a:avLst/>
            <a:gdLst/>
            <a:ahLst/>
            <a:cxnLst/>
            <a:rect l="l" t="t" r="r" b="b"/>
            <a:pathLst>
              <a:path w="1706482" h="811453">
                <a:moveTo>
                  <a:pt x="0" y="0"/>
                </a:moveTo>
                <a:lnTo>
                  <a:pt x="1706483" y="0"/>
                </a:lnTo>
                <a:lnTo>
                  <a:pt x="1706483" y="811454"/>
                </a:lnTo>
                <a:lnTo>
                  <a:pt x="0" y="811454"/>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38" name="Freeform 38"/>
          <p:cNvSpPr/>
          <p:nvPr/>
        </p:nvSpPr>
        <p:spPr>
          <a:xfrm>
            <a:off x="7994165" y="7103546"/>
            <a:ext cx="1706482" cy="811453"/>
          </a:xfrm>
          <a:custGeom>
            <a:avLst/>
            <a:gdLst/>
            <a:ahLst/>
            <a:cxnLst/>
            <a:rect l="l" t="t" r="r" b="b"/>
            <a:pathLst>
              <a:path w="1706482" h="811453">
                <a:moveTo>
                  <a:pt x="0" y="0"/>
                </a:moveTo>
                <a:lnTo>
                  <a:pt x="1706482" y="0"/>
                </a:lnTo>
                <a:lnTo>
                  <a:pt x="1706482" y="811454"/>
                </a:lnTo>
                <a:lnTo>
                  <a:pt x="0" y="811454"/>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39" name="Freeform 39"/>
          <p:cNvSpPr/>
          <p:nvPr/>
        </p:nvSpPr>
        <p:spPr>
          <a:xfrm>
            <a:off x="10081647" y="7213257"/>
            <a:ext cx="1706482" cy="811453"/>
          </a:xfrm>
          <a:custGeom>
            <a:avLst/>
            <a:gdLst/>
            <a:ahLst/>
            <a:cxnLst/>
            <a:rect l="l" t="t" r="r" b="b"/>
            <a:pathLst>
              <a:path w="1706482" h="811453">
                <a:moveTo>
                  <a:pt x="0" y="0"/>
                </a:moveTo>
                <a:lnTo>
                  <a:pt x="1706482" y="0"/>
                </a:lnTo>
                <a:lnTo>
                  <a:pt x="1706482" y="811453"/>
                </a:lnTo>
                <a:lnTo>
                  <a:pt x="0" y="811453"/>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40" name="Freeform 40"/>
          <p:cNvSpPr/>
          <p:nvPr/>
        </p:nvSpPr>
        <p:spPr>
          <a:xfrm>
            <a:off x="11254416" y="7213257"/>
            <a:ext cx="1706482" cy="811453"/>
          </a:xfrm>
          <a:custGeom>
            <a:avLst/>
            <a:gdLst/>
            <a:ahLst/>
            <a:cxnLst/>
            <a:rect l="l" t="t" r="r" b="b"/>
            <a:pathLst>
              <a:path w="1706482" h="811453">
                <a:moveTo>
                  <a:pt x="0" y="0"/>
                </a:moveTo>
                <a:lnTo>
                  <a:pt x="1706482" y="0"/>
                </a:lnTo>
                <a:lnTo>
                  <a:pt x="1706482" y="811453"/>
                </a:lnTo>
                <a:lnTo>
                  <a:pt x="0" y="811453"/>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41" name="Freeform 41"/>
          <p:cNvSpPr/>
          <p:nvPr/>
        </p:nvSpPr>
        <p:spPr>
          <a:xfrm>
            <a:off x="12318844" y="7179172"/>
            <a:ext cx="1706482" cy="811453"/>
          </a:xfrm>
          <a:custGeom>
            <a:avLst/>
            <a:gdLst/>
            <a:ahLst/>
            <a:cxnLst/>
            <a:rect l="l" t="t" r="r" b="b"/>
            <a:pathLst>
              <a:path w="1706482" h="811453">
                <a:moveTo>
                  <a:pt x="0" y="0"/>
                </a:moveTo>
                <a:lnTo>
                  <a:pt x="1706482" y="0"/>
                </a:lnTo>
                <a:lnTo>
                  <a:pt x="1706482" y="811453"/>
                </a:lnTo>
                <a:lnTo>
                  <a:pt x="0" y="811453"/>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42" name="Freeform 42"/>
          <p:cNvSpPr/>
          <p:nvPr/>
        </p:nvSpPr>
        <p:spPr>
          <a:xfrm>
            <a:off x="13613936" y="5840056"/>
            <a:ext cx="1709200" cy="2252653"/>
          </a:xfrm>
          <a:custGeom>
            <a:avLst/>
            <a:gdLst/>
            <a:ahLst/>
            <a:cxnLst/>
            <a:rect l="l" t="t" r="r" b="b"/>
            <a:pathLst>
              <a:path w="1709200" h="2252653">
                <a:moveTo>
                  <a:pt x="0" y="0"/>
                </a:moveTo>
                <a:lnTo>
                  <a:pt x="1709200" y="0"/>
                </a:lnTo>
                <a:lnTo>
                  <a:pt x="1709200" y="2252652"/>
                </a:lnTo>
                <a:lnTo>
                  <a:pt x="0" y="2252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3" name="Freeform 43"/>
          <p:cNvSpPr/>
          <p:nvPr/>
        </p:nvSpPr>
        <p:spPr>
          <a:xfrm>
            <a:off x="15238078" y="5840056"/>
            <a:ext cx="1709200" cy="2252653"/>
          </a:xfrm>
          <a:custGeom>
            <a:avLst/>
            <a:gdLst/>
            <a:ahLst/>
            <a:cxnLst/>
            <a:rect l="l" t="t" r="r" b="b"/>
            <a:pathLst>
              <a:path w="1709200" h="2252653">
                <a:moveTo>
                  <a:pt x="0" y="0"/>
                </a:moveTo>
                <a:lnTo>
                  <a:pt x="1709200" y="0"/>
                </a:lnTo>
                <a:lnTo>
                  <a:pt x="1709200" y="2252652"/>
                </a:lnTo>
                <a:lnTo>
                  <a:pt x="0" y="2252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4" name="Freeform 44"/>
          <p:cNvSpPr/>
          <p:nvPr/>
        </p:nvSpPr>
        <p:spPr>
          <a:xfrm>
            <a:off x="16821302" y="5840056"/>
            <a:ext cx="1498989" cy="2252653"/>
          </a:xfrm>
          <a:custGeom>
            <a:avLst/>
            <a:gdLst/>
            <a:ahLst/>
            <a:cxnLst/>
            <a:rect l="l" t="t" r="r" b="b"/>
            <a:pathLst>
              <a:path w="1709200" h="2252653">
                <a:moveTo>
                  <a:pt x="0" y="0"/>
                </a:moveTo>
                <a:lnTo>
                  <a:pt x="1709201" y="0"/>
                </a:lnTo>
                <a:lnTo>
                  <a:pt x="1709201" y="2252652"/>
                </a:lnTo>
                <a:lnTo>
                  <a:pt x="0" y="2252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5" name="Freeform 45"/>
          <p:cNvSpPr/>
          <p:nvPr/>
        </p:nvSpPr>
        <p:spPr>
          <a:xfrm rot="-10800000">
            <a:off x="10009532" y="5760991"/>
            <a:ext cx="1706482" cy="811453"/>
          </a:xfrm>
          <a:custGeom>
            <a:avLst/>
            <a:gdLst/>
            <a:ahLst/>
            <a:cxnLst/>
            <a:rect l="l" t="t" r="r" b="b"/>
            <a:pathLst>
              <a:path w="1706482" h="811453">
                <a:moveTo>
                  <a:pt x="0" y="0"/>
                </a:moveTo>
                <a:lnTo>
                  <a:pt x="1706482" y="0"/>
                </a:lnTo>
                <a:lnTo>
                  <a:pt x="1706482" y="811454"/>
                </a:lnTo>
                <a:lnTo>
                  <a:pt x="0" y="811454"/>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46" name="Freeform 46"/>
          <p:cNvSpPr/>
          <p:nvPr/>
        </p:nvSpPr>
        <p:spPr>
          <a:xfrm rot="-10800000">
            <a:off x="11763906" y="5792636"/>
            <a:ext cx="1706482" cy="811453"/>
          </a:xfrm>
          <a:custGeom>
            <a:avLst/>
            <a:gdLst/>
            <a:ahLst/>
            <a:cxnLst/>
            <a:rect l="l" t="t" r="r" b="b"/>
            <a:pathLst>
              <a:path w="1706482" h="811453">
                <a:moveTo>
                  <a:pt x="0" y="0"/>
                </a:moveTo>
                <a:lnTo>
                  <a:pt x="1706483" y="0"/>
                </a:lnTo>
                <a:lnTo>
                  <a:pt x="1706483" y="811454"/>
                </a:lnTo>
                <a:lnTo>
                  <a:pt x="0" y="811454"/>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47" name="Freeform 47"/>
          <p:cNvSpPr/>
          <p:nvPr/>
        </p:nvSpPr>
        <p:spPr>
          <a:xfrm>
            <a:off x="7149373" y="5668564"/>
            <a:ext cx="1709200" cy="2252653"/>
          </a:xfrm>
          <a:custGeom>
            <a:avLst/>
            <a:gdLst/>
            <a:ahLst/>
            <a:cxnLst/>
            <a:rect l="l" t="t" r="r" b="b"/>
            <a:pathLst>
              <a:path w="1709200" h="2252653">
                <a:moveTo>
                  <a:pt x="0" y="0"/>
                </a:moveTo>
                <a:lnTo>
                  <a:pt x="1709201" y="0"/>
                </a:lnTo>
                <a:lnTo>
                  <a:pt x="1709201"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8" name="Freeform 48"/>
          <p:cNvSpPr/>
          <p:nvPr/>
        </p:nvSpPr>
        <p:spPr>
          <a:xfrm>
            <a:off x="8838767" y="5840056"/>
            <a:ext cx="1709200" cy="2252653"/>
          </a:xfrm>
          <a:custGeom>
            <a:avLst/>
            <a:gdLst/>
            <a:ahLst/>
            <a:cxnLst/>
            <a:rect l="l" t="t" r="r" b="b"/>
            <a:pathLst>
              <a:path w="1709200" h="2252653">
                <a:moveTo>
                  <a:pt x="0" y="0"/>
                </a:moveTo>
                <a:lnTo>
                  <a:pt x="1709200" y="0"/>
                </a:lnTo>
                <a:lnTo>
                  <a:pt x="1709200" y="2252652"/>
                </a:lnTo>
                <a:lnTo>
                  <a:pt x="0" y="2252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9" name="Freeform 49"/>
          <p:cNvSpPr/>
          <p:nvPr/>
        </p:nvSpPr>
        <p:spPr>
          <a:xfrm rot="-5400000">
            <a:off x="12687175" y="6360016"/>
            <a:ext cx="1706482" cy="811453"/>
          </a:xfrm>
          <a:custGeom>
            <a:avLst/>
            <a:gdLst/>
            <a:ahLst/>
            <a:cxnLst/>
            <a:rect l="l" t="t" r="r" b="b"/>
            <a:pathLst>
              <a:path w="1706482" h="811453">
                <a:moveTo>
                  <a:pt x="0" y="0"/>
                </a:moveTo>
                <a:lnTo>
                  <a:pt x="1706482" y="0"/>
                </a:lnTo>
                <a:lnTo>
                  <a:pt x="1706482" y="811453"/>
                </a:lnTo>
                <a:lnTo>
                  <a:pt x="0" y="811453"/>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50" name="Freeform 50"/>
          <p:cNvSpPr/>
          <p:nvPr/>
        </p:nvSpPr>
        <p:spPr>
          <a:xfrm rot="5400000">
            <a:off x="9823998" y="6503587"/>
            <a:ext cx="1706482" cy="811453"/>
          </a:xfrm>
          <a:custGeom>
            <a:avLst/>
            <a:gdLst/>
            <a:ahLst/>
            <a:cxnLst/>
            <a:rect l="l" t="t" r="r" b="b"/>
            <a:pathLst>
              <a:path w="1706482" h="811453">
                <a:moveTo>
                  <a:pt x="0" y="0"/>
                </a:moveTo>
                <a:lnTo>
                  <a:pt x="1706482" y="0"/>
                </a:lnTo>
                <a:lnTo>
                  <a:pt x="1706482" y="811454"/>
                </a:lnTo>
                <a:lnTo>
                  <a:pt x="0" y="811454"/>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51" name="Freeform 51"/>
          <p:cNvSpPr/>
          <p:nvPr/>
        </p:nvSpPr>
        <p:spPr>
          <a:xfrm rot="-5400000">
            <a:off x="6143900" y="6360016"/>
            <a:ext cx="1706482" cy="811453"/>
          </a:xfrm>
          <a:custGeom>
            <a:avLst/>
            <a:gdLst/>
            <a:ahLst/>
            <a:cxnLst/>
            <a:rect l="l" t="t" r="r" b="b"/>
            <a:pathLst>
              <a:path w="1706482" h="811453">
                <a:moveTo>
                  <a:pt x="0" y="0"/>
                </a:moveTo>
                <a:lnTo>
                  <a:pt x="1706482" y="0"/>
                </a:lnTo>
                <a:lnTo>
                  <a:pt x="1706482" y="811453"/>
                </a:lnTo>
                <a:lnTo>
                  <a:pt x="0" y="811453"/>
                </a:lnTo>
                <a:lnTo>
                  <a:pt x="0" y="0"/>
                </a:lnTo>
                <a:close/>
              </a:path>
            </a:pathLst>
          </a:custGeom>
          <a:blipFill>
            <a:blip r:embed="rId2">
              <a:extLst>
                <a:ext uri="{96DAC541-7B7A-43D3-8B79-37D633B846F1}">
                  <asvg:svgBlip xmlns:asvg="http://schemas.microsoft.com/office/drawing/2016/SVG/main" r:embed="rId3"/>
                </a:ext>
              </a:extLst>
            </a:blip>
            <a:stretch>
              <a:fillRect r="-159" b="-177607"/>
            </a:stretch>
          </a:blipFill>
        </p:spPr>
        <p:txBody>
          <a:bodyPr/>
          <a:lstStyle/>
          <a:p>
            <a:endParaRPr lang="en-CA"/>
          </a:p>
        </p:txBody>
      </p:sp>
      <p:sp>
        <p:nvSpPr>
          <p:cNvPr id="52" name="Freeform 52"/>
          <p:cNvSpPr/>
          <p:nvPr/>
        </p:nvSpPr>
        <p:spPr>
          <a:xfrm rot="5400000">
            <a:off x="3431292" y="6759614"/>
            <a:ext cx="1709200" cy="523407"/>
          </a:xfrm>
          <a:custGeom>
            <a:avLst/>
            <a:gdLst/>
            <a:ahLst/>
            <a:cxnLst/>
            <a:rect l="l" t="t" r="r" b="b"/>
            <a:pathLst>
              <a:path w="1709200" h="523407">
                <a:moveTo>
                  <a:pt x="0" y="0"/>
                </a:moveTo>
                <a:lnTo>
                  <a:pt x="1709200" y="0"/>
                </a:lnTo>
                <a:lnTo>
                  <a:pt x="1709200" y="523408"/>
                </a:lnTo>
                <a:lnTo>
                  <a:pt x="0" y="523408"/>
                </a:lnTo>
                <a:lnTo>
                  <a:pt x="0" y="0"/>
                </a:lnTo>
                <a:close/>
              </a:path>
            </a:pathLst>
          </a:custGeom>
          <a:blipFill>
            <a:blip r:embed="rId2">
              <a:extLst>
                <a:ext uri="{96DAC541-7B7A-43D3-8B79-37D633B846F1}">
                  <asvg:svgBlip xmlns:asvg="http://schemas.microsoft.com/office/drawing/2016/SVG/main" r:embed="rId3"/>
                </a:ext>
              </a:extLst>
            </a:blip>
            <a:stretch>
              <a:fillRect b="-330382"/>
            </a:stretch>
          </a:blipFill>
        </p:spPr>
        <p:txBody>
          <a:bodyPr/>
          <a:lstStyle/>
          <a:p>
            <a:endParaRPr lang="en-CA"/>
          </a:p>
        </p:txBody>
      </p:sp>
      <p:grpSp>
        <p:nvGrpSpPr>
          <p:cNvPr id="53" name="Group 53"/>
          <p:cNvGrpSpPr/>
          <p:nvPr/>
        </p:nvGrpSpPr>
        <p:grpSpPr>
          <a:xfrm>
            <a:off x="17125687" y="9143737"/>
            <a:ext cx="1143263" cy="1143263"/>
            <a:chOff x="0" y="0"/>
            <a:chExt cx="1524351" cy="1524351"/>
          </a:xfrm>
        </p:grpSpPr>
        <p:grpSp>
          <p:nvGrpSpPr>
            <p:cNvPr id="54" name="Group 54"/>
            <p:cNvGrpSpPr/>
            <p:nvPr/>
          </p:nvGrpSpPr>
          <p:grpSpPr>
            <a:xfrm>
              <a:off x="28210" y="28210"/>
              <a:ext cx="1467930" cy="1467930"/>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56" name="TextBox 5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7" name="Freeform 57"/>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12"/>
              <a:stretch>
                <a:fillRect/>
              </a:stretch>
            </a:blipFill>
          </p:spPr>
          <p:txBody>
            <a:bodyPr/>
            <a:lstStyle/>
            <a:p>
              <a:endParaRPr lang="en-CA"/>
            </a:p>
          </p:txBody>
        </p:sp>
      </p:grpSp>
      <p:sp>
        <p:nvSpPr>
          <p:cNvPr id="58" name="Freeform 58"/>
          <p:cNvSpPr/>
          <p:nvPr/>
        </p:nvSpPr>
        <p:spPr>
          <a:xfrm>
            <a:off x="0" y="9481998"/>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13"/>
            <a:stretch>
              <a:fillRect l="-30483" t="-96992" r="-38362" b="-94724"/>
            </a:stretch>
          </a:blipFill>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482890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6B4D3C"/>
            </a:solidFill>
          </p:spPr>
          <p:txBody>
            <a:bodyPr/>
            <a:lstStyle/>
            <a:p>
              <a:endParaRPr lang="en-CA"/>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3424"/>
                </a:lnSpc>
              </a:pPr>
              <a:endParaRPr/>
            </a:p>
          </p:txBody>
        </p:sp>
      </p:grpSp>
      <p:sp>
        <p:nvSpPr>
          <p:cNvPr id="5" name="Freeform 5"/>
          <p:cNvSpPr/>
          <p:nvPr/>
        </p:nvSpPr>
        <p:spPr>
          <a:xfrm>
            <a:off x="8687415" y="-1975526"/>
            <a:ext cx="4692504" cy="6776180"/>
          </a:xfrm>
          <a:custGeom>
            <a:avLst/>
            <a:gdLst/>
            <a:ahLst/>
            <a:cxnLst/>
            <a:rect l="l" t="t" r="r" b="b"/>
            <a:pathLst>
              <a:path w="4692504" h="6776180">
                <a:moveTo>
                  <a:pt x="0" y="0"/>
                </a:moveTo>
                <a:lnTo>
                  <a:pt x="4692504" y="0"/>
                </a:lnTo>
                <a:lnTo>
                  <a:pt x="4692504" y="6776180"/>
                </a:lnTo>
                <a:lnTo>
                  <a:pt x="0" y="6776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5153420" y="238187"/>
            <a:ext cx="3087910" cy="4459076"/>
          </a:xfrm>
          <a:custGeom>
            <a:avLst/>
            <a:gdLst/>
            <a:ahLst/>
            <a:cxnLst/>
            <a:rect l="l" t="t" r="r" b="b"/>
            <a:pathLst>
              <a:path w="3087910" h="4459076">
                <a:moveTo>
                  <a:pt x="0" y="0"/>
                </a:moveTo>
                <a:lnTo>
                  <a:pt x="3087910" y="0"/>
                </a:lnTo>
                <a:lnTo>
                  <a:pt x="3087910" y="4459076"/>
                </a:lnTo>
                <a:lnTo>
                  <a:pt x="0" y="4459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7" name="Freeform 7"/>
          <p:cNvSpPr/>
          <p:nvPr/>
        </p:nvSpPr>
        <p:spPr>
          <a:xfrm>
            <a:off x="5847714" y="4580799"/>
            <a:ext cx="1983739" cy="1791151"/>
          </a:xfrm>
          <a:custGeom>
            <a:avLst/>
            <a:gdLst/>
            <a:ahLst/>
            <a:cxnLst/>
            <a:rect l="l" t="t" r="r" b="b"/>
            <a:pathLst>
              <a:path w="1983739" h="1791151">
                <a:moveTo>
                  <a:pt x="0" y="0"/>
                </a:moveTo>
                <a:lnTo>
                  <a:pt x="1983740" y="0"/>
                </a:lnTo>
                <a:lnTo>
                  <a:pt x="1983740" y="1791151"/>
                </a:lnTo>
                <a:lnTo>
                  <a:pt x="0" y="17911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p:cNvSpPr/>
          <p:nvPr/>
        </p:nvSpPr>
        <p:spPr>
          <a:xfrm rot="121983">
            <a:off x="7611929" y="4275469"/>
            <a:ext cx="619388" cy="575515"/>
          </a:xfrm>
          <a:custGeom>
            <a:avLst/>
            <a:gdLst/>
            <a:ahLst/>
            <a:cxnLst/>
            <a:rect l="l" t="t" r="r" b="b"/>
            <a:pathLst>
              <a:path w="619388" h="575515">
                <a:moveTo>
                  <a:pt x="0" y="0"/>
                </a:moveTo>
                <a:lnTo>
                  <a:pt x="619387" y="0"/>
                </a:lnTo>
                <a:lnTo>
                  <a:pt x="619387" y="575514"/>
                </a:lnTo>
                <a:lnTo>
                  <a:pt x="0" y="575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9" name="Freeform 9"/>
          <p:cNvSpPr/>
          <p:nvPr/>
        </p:nvSpPr>
        <p:spPr>
          <a:xfrm>
            <a:off x="7521128" y="4834834"/>
            <a:ext cx="1166287" cy="1537116"/>
          </a:xfrm>
          <a:custGeom>
            <a:avLst/>
            <a:gdLst/>
            <a:ahLst/>
            <a:cxnLst/>
            <a:rect l="l" t="t" r="r" b="b"/>
            <a:pathLst>
              <a:path w="1166287" h="1537116">
                <a:moveTo>
                  <a:pt x="0" y="0"/>
                </a:moveTo>
                <a:lnTo>
                  <a:pt x="1166287" y="0"/>
                </a:lnTo>
                <a:lnTo>
                  <a:pt x="1166287" y="1537116"/>
                </a:lnTo>
                <a:lnTo>
                  <a:pt x="0" y="1537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0" name="Freeform 10"/>
          <p:cNvSpPr/>
          <p:nvPr/>
        </p:nvSpPr>
        <p:spPr>
          <a:xfrm>
            <a:off x="8532498" y="4508932"/>
            <a:ext cx="4797664" cy="3100490"/>
          </a:xfrm>
          <a:custGeom>
            <a:avLst/>
            <a:gdLst/>
            <a:ahLst/>
            <a:cxnLst/>
            <a:rect l="l" t="t" r="r" b="b"/>
            <a:pathLst>
              <a:path w="4797664" h="3100490">
                <a:moveTo>
                  <a:pt x="0" y="0"/>
                </a:moveTo>
                <a:lnTo>
                  <a:pt x="4797663" y="0"/>
                </a:lnTo>
                <a:lnTo>
                  <a:pt x="4797663" y="3100490"/>
                </a:lnTo>
                <a:lnTo>
                  <a:pt x="0" y="31004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1" name="Freeform 11"/>
          <p:cNvSpPr/>
          <p:nvPr/>
        </p:nvSpPr>
        <p:spPr>
          <a:xfrm flipH="1">
            <a:off x="8317646" y="5603392"/>
            <a:ext cx="1166287" cy="1537116"/>
          </a:xfrm>
          <a:custGeom>
            <a:avLst/>
            <a:gdLst/>
            <a:ahLst/>
            <a:cxnLst/>
            <a:rect l="l" t="t" r="r" b="b"/>
            <a:pathLst>
              <a:path w="1166287" h="1537116">
                <a:moveTo>
                  <a:pt x="1166287" y="0"/>
                </a:moveTo>
                <a:lnTo>
                  <a:pt x="0" y="0"/>
                </a:lnTo>
                <a:lnTo>
                  <a:pt x="0" y="1537116"/>
                </a:lnTo>
                <a:lnTo>
                  <a:pt x="1166287" y="1537116"/>
                </a:lnTo>
                <a:lnTo>
                  <a:pt x="116628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2" name="Freeform 12"/>
          <p:cNvSpPr/>
          <p:nvPr/>
        </p:nvSpPr>
        <p:spPr>
          <a:xfrm>
            <a:off x="9210832" y="6751967"/>
            <a:ext cx="1166287" cy="1537116"/>
          </a:xfrm>
          <a:custGeom>
            <a:avLst/>
            <a:gdLst/>
            <a:ahLst/>
            <a:cxnLst/>
            <a:rect l="l" t="t" r="r" b="b"/>
            <a:pathLst>
              <a:path w="1166287" h="1537116">
                <a:moveTo>
                  <a:pt x="0" y="0"/>
                </a:moveTo>
                <a:lnTo>
                  <a:pt x="1166287" y="0"/>
                </a:lnTo>
                <a:lnTo>
                  <a:pt x="1166287" y="1537116"/>
                </a:lnTo>
                <a:lnTo>
                  <a:pt x="0" y="1537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3" name="Freeform 13"/>
          <p:cNvSpPr/>
          <p:nvPr/>
        </p:nvSpPr>
        <p:spPr>
          <a:xfrm>
            <a:off x="10348186" y="7140508"/>
            <a:ext cx="1166287" cy="790367"/>
          </a:xfrm>
          <a:custGeom>
            <a:avLst/>
            <a:gdLst/>
            <a:ahLst/>
            <a:cxnLst/>
            <a:rect l="l" t="t" r="r" b="b"/>
            <a:pathLst>
              <a:path w="1166287" h="790367">
                <a:moveTo>
                  <a:pt x="0" y="0"/>
                </a:moveTo>
                <a:lnTo>
                  <a:pt x="1166287" y="0"/>
                </a:lnTo>
                <a:lnTo>
                  <a:pt x="1166287" y="790367"/>
                </a:lnTo>
                <a:lnTo>
                  <a:pt x="0" y="790367"/>
                </a:lnTo>
                <a:lnTo>
                  <a:pt x="0" y="0"/>
                </a:lnTo>
                <a:close/>
              </a:path>
            </a:pathLst>
          </a:custGeom>
          <a:blipFill>
            <a:blip r:embed="rId8">
              <a:extLst>
                <a:ext uri="{96DAC541-7B7A-43D3-8B79-37D633B846F1}">
                  <asvg:svgBlip xmlns:asvg="http://schemas.microsoft.com/office/drawing/2016/SVG/main" r:embed="rId9"/>
                </a:ext>
              </a:extLst>
            </a:blip>
            <a:stretch>
              <a:fillRect b="-94481"/>
            </a:stretch>
          </a:blipFill>
        </p:spPr>
        <p:txBody>
          <a:bodyPr/>
          <a:lstStyle/>
          <a:p>
            <a:endParaRPr lang="en-CA"/>
          </a:p>
        </p:txBody>
      </p:sp>
      <p:sp>
        <p:nvSpPr>
          <p:cNvPr id="14" name="Freeform 14"/>
          <p:cNvSpPr/>
          <p:nvPr/>
        </p:nvSpPr>
        <p:spPr>
          <a:xfrm flipH="1" flipV="1">
            <a:off x="11235355" y="6581705"/>
            <a:ext cx="1166287" cy="1537116"/>
          </a:xfrm>
          <a:custGeom>
            <a:avLst/>
            <a:gdLst/>
            <a:ahLst/>
            <a:cxnLst/>
            <a:rect l="l" t="t" r="r" b="b"/>
            <a:pathLst>
              <a:path w="1166287" h="1537116">
                <a:moveTo>
                  <a:pt x="1166287" y="1537116"/>
                </a:moveTo>
                <a:lnTo>
                  <a:pt x="0" y="1537116"/>
                </a:lnTo>
                <a:lnTo>
                  <a:pt x="0" y="0"/>
                </a:lnTo>
                <a:lnTo>
                  <a:pt x="1166287" y="0"/>
                </a:lnTo>
                <a:lnTo>
                  <a:pt x="1166287" y="1537116"/>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5" name="Freeform 15"/>
          <p:cNvSpPr/>
          <p:nvPr/>
        </p:nvSpPr>
        <p:spPr>
          <a:xfrm>
            <a:off x="12401642" y="6072307"/>
            <a:ext cx="1166287" cy="1537116"/>
          </a:xfrm>
          <a:custGeom>
            <a:avLst/>
            <a:gdLst/>
            <a:ahLst/>
            <a:cxnLst/>
            <a:rect l="l" t="t" r="r" b="b"/>
            <a:pathLst>
              <a:path w="1166287" h="1537116">
                <a:moveTo>
                  <a:pt x="0" y="0"/>
                </a:moveTo>
                <a:lnTo>
                  <a:pt x="1166286" y="0"/>
                </a:lnTo>
                <a:lnTo>
                  <a:pt x="1166286" y="1537115"/>
                </a:lnTo>
                <a:lnTo>
                  <a:pt x="0" y="1537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6" name="Freeform 16"/>
          <p:cNvSpPr/>
          <p:nvPr/>
        </p:nvSpPr>
        <p:spPr>
          <a:xfrm>
            <a:off x="13058601" y="5044589"/>
            <a:ext cx="1166287" cy="1537116"/>
          </a:xfrm>
          <a:custGeom>
            <a:avLst/>
            <a:gdLst/>
            <a:ahLst/>
            <a:cxnLst/>
            <a:rect l="l" t="t" r="r" b="b"/>
            <a:pathLst>
              <a:path w="1166287" h="1537116">
                <a:moveTo>
                  <a:pt x="0" y="0"/>
                </a:moveTo>
                <a:lnTo>
                  <a:pt x="1166286" y="0"/>
                </a:lnTo>
                <a:lnTo>
                  <a:pt x="1166286" y="1537116"/>
                </a:lnTo>
                <a:lnTo>
                  <a:pt x="0" y="1537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7" name="Freeform 17"/>
          <p:cNvSpPr/>
          <p:nvPr/>
        </p:nvSpPr>
        <p:spPr>
          <a:xfrm flipH="1">
            <a:off x="8241330" y="6935219"/>
            <a:ext cx="1166287" cy="1537116"/>
          </a:xfrm>
          <a:custGeom>
            <a:avLst/>
            <a:gdLst/>
            <a:ahLst/>
            <a:cxnLst/>
            <a:rect l="l" t="t" r="r" b="b"/>
            <a:pathLst>
              <a:path w="1166287" h="1537116">
                <a:moveTo>
                  <a:pt x="1166287" y="0"/>
                </a:moveTo>
                <a:lnTo>
                  <a:pt x="0" y="0"/>
                </a:lnTo>
                <a:lnTo>
                  <a:pt x="0" y="1537116"/>
                </a:lnTo>
                <a:lnTo>
                  <a:pt x="1166287" y="1537116"/>
                </a:lnTo>
                <a:lnTo>
                  <a:pt x="116628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8" name="Freeform 18"/>
          <p:cNvSpPr/>
          <p:nvPr/>
        </p:nvSpPr>
        <p:spPr>
          <a:xfrm flipH="1">
            <a:off x="12163875" y="7350263"/>
            <a:ext cx="1166287" cy="1537116"/>
          </a:xfrm>
          <a:custGeom>
            <a:avLst/>
            <a:gdLst/>
            <a:ahLst/>
            <a:cxnLst/>
            <a:rect l="l" t="t" r="r" b="b"/>
            <a:pathLst>
              <a:path w="1166287" h="1537116">
                <a:moveTo>
                  <a:pt x="1166286" y="0"/>
                </a:moveTo>
                <a:lnTo>
                  <a:pt x="0" y="0"/>
                </a:lnTo>
                <a:lnTo>
                  <a:pt x="0" y="1537116"/>
                </a:lnTo>
                <a:lnTo>
                  <a:pt x="1166286" y="1537116"/>
                </a:lnTo>
                <a:lnTo>
                  <a:pt x="116628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9" name="TextBox 19"/>
          <p:cNvSpPr txBox="1"/>
          <p:nvPr/>
        </p:nvSpPr>
        <p:spPr>
          <a:xfrm>
            <a:off x="2565786" y="8422433"/>
            <a:ext cx="13479735" cy="872034"/>
          </a:xfrm>
          <a:prstGeom prst="rect">
            <a:avLst/>
          </a:prstGeom>
        </p:spPr>
        <p:txBody>
          <a:bodyPr lIns="0" tIns="0" rIns="0" bIns="0" rtlCol="0" anchor="t">
            <a:spAutoFit/>
          </a:bodyPr>
          <a:lstStyle/>
          <a:p>
            <a:pPr algn="ctr">
              <a:lnSpc>
                <a:spcPts val="3424"/>
              </a:lnSpc>
            </a:pPr>
            <a:r>
              <a:rPr lang="en-US" sz="3200">
                <a:solidFill>
                  <a:srgbClr val="000000"/>
                </a:solidFill>
                <a:latin typeface="Canva Sans"/>
              </a:rPr>
              <a:t>Older trees, called </a:t>
            </a:r>
            <a:r>
              <a:rPr lang="en-US" sz="3200">
                <a:solidFill>
                  <a:srgbClr val="000000"/>
                </a:solidFill>
                <a:latin typeface="Canva Sans Bold"/>
              </a:rPr>
              <a:t>Hub Trees </a:t>
            </a:r>
            <a:r>
              <a:rPr lang="en-US" sz="3200">
                <a:solidFill>
                  <a:srgbClr val="000000"/>
                </a:solidFill>
                <a:latin typeface="Canva Sans"/>
              </a:rPr>
              <a:t>or </a:t>
            </a:r>
            <a:r>
              <a:rPr lang="en-US" sz="3200">
                <a:solidFill>
                  <a:srgbClr val="000000"/>
                </a:solidFill>
                <a:latin typeface="Canva Sans Bold"/>
              </a:rPr>
              <a:t>Mother Trees </a:t>
            </a:r>
            <a:r>
              <a:rPr lang="en-US" sz="3200">
                <a:solidFill>
                  <a:srgbClr val="000000"/>
                </a:solidFill>
                <a:latin typeface="Canva Sans"/>
              </a:rPr>
              <a:t>have </a:t>
            </a:r>
            <a:r>
              <a:rPr lang="en-US" sz="3200">
                <a:solidFill>
                  <a:srgbClr val="000000"/>
                </a:solidFill>
                <a:latin typeface="Canva Sans Bold"/>
              </a:rPr>
              <a:t>more connections</a:t>
            </a:r>
            <a:r>
              <a:rPr lang="en-US" sz="3200">
                <a:solidFill>
                  <a:srgbClr val="000000"/>
                </a:solidFill>
                <a:latin typeface="Canva Sans"/>
              </a:rPr>
              <a:t> than younger trees.</a:t>
            </a:r>
          </a:p>
        </p:txBody>
      </p:sp>
      <p:grpSp>
        <p:nvGrpSpPr>
          <p:cNvPr id="20" name="Group 20"/>
          <p:cNvGrpSpPr/>
          <p:nvPr/>
        </p:nvGrpSpPr>
        <p:grpSpPr>
          <a:xfrm>
            <a:off x="13641744" y="1208973"/>
            <a:ext cx="3206971" cy="407183"/>
            <a:chOff x="0" y="0"/>
            <a:chExt cx="4275961" cy="542910"/>
          </a:xfrm>
        </p:grpSpPr>
        <p:sp>
          <p:nvSpPr>
            <p:cNvPr id="21" name="TextBox 21"/>
            <p:cNvSpPr txBox="1"/>
            <p:nvPr/>
          </p:nvSpPr>
          <p:spPr>
            <a:xfrm>
              <a:off x="1848078" y="-38100"/>
              <a:ext cx="2427883" cy="526770"/>
            </a:xfrm>
            <a:prstGeom prst="rect">
              <a:avLst/>
            </a:prstGeom>
          </p:spPr>
          <p:txBody>
            <a:bodyPr lIns="0" tIns="0" rIns="0" bIns="0" rtlCol="0" anchor="t">
              <a:spAutoFit/>
            </a:bodyPr>
            <a:lstStyle/>
            <a:p>
              <a:pPr algn="ctr">
                <a:lnSpc>
                  <a:spcPts val="3424"/>
                </a:lnSpc>
                <a:spcBef>
                  <a:spcPct val="0"/>
                </a:spcBef>
              </a:pPr>
              <a:r>
                <a:rPr lang="en-US" sz="2445">
                  <a:solidFill>
                    <a:srgbClr val="000000"/>
                  </a:solidFill>
                  <a:latin typeface="Canva Sans Bold"/>
                </a:rPr>
                <a:t>mother tree</a:t>
              </a:r>
            </a:p>
          </p:txBody>
        </p:sp>
        <p:sp>
          <p:nvSpPr>
            <p:cNvPr id="22" name="Freeform 22"/>
            <p:cNvSpPr/>
            <p:nvPr/>
          </p:nvSpPr>
          <p:spPr>
            <a:xfrm rot="-10800000">
              <a:off x="0" y="38100"/>
              <a:ext cx="1668795" cy="504810"/>
            </a:xfrm>
            <a:custGeom>
              <a:avLst/>
              <a:gdLst/>
              <a:ahLst/>
              <a:cxnLst/>
              <a:rect l="l" t="t" r="r" b="b"/>
              <a:pathLst>
                <a:path w="1668795" h="504810">
                  <a:moveTo>
                    <a:pt x="0" y="0"/>
                  </a:moveTo>
                  <a:lnTo>
                    <a:pt x="1668795" y="0"/>
                  </a:lnTo>
                  <a:lnTo>
                    <a:pt x="1668795" y="504810"/>
                  </a:lnTo>
                  <a:lnTo>
                    <a:pt x="0" y="5048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grpSp>
      <p:grpSp>
        <p:nvGrpSpPr>
          <p:cNvPr id="23" name="Group 23"/>
          <p:cNvGrpSpPr/>
          <p:nvPr/>
        </p:nvGrpSpPr>
        <p:grpSpPr>
          <a:xfrm>
            <a:off x="14520161" y="5662544"/>
            <a:ext cx="3300467" cy="709406"/>
            <a:chOff x="0" y="0"/>
            <a:chExt cx="3783656" cy="546351"/>
          </a:xfrm>
        </p:grpSpPr>
        <p:sp>
          <p:nvSpPr>
            <p:cNvPr id="24" name="Freeform 24"/>
            <p:cNvSpPr/>
            <p:nvPr/>
          </p:nvSpPr>
          <p:spPr>
            <a:xfrm flipH="1">
              <a:off x="0" y="41540"/>
              <a:ext cx="1668795" cy="504810"/>
            </a:xfrm>
            <a:custGeom>
              <a:avLst/>
              <a:gdLst/>
              <a:ahLst/>
              <a:cxnLst/>
              <a:rect l="l" t="t" r="r" b="b"/>
              <a:pathLst>
                <a:path w="1668795" h="504810">
                  <a:moveTo>
                    <a:pt x="1668795" y="0"/>
                  </a:moveTo>
                  <a:lnTo>
                    <a:pt x="0" y="0"/>
                  </a:lnTo>
                  <a:lnTo>
                    <a:pt x="0" y="504811"/>
                  </a:lnTo>
                  <a:lnTo>
                    <a:pt x="1668795" y="504811"/>
                  </a:lnTo>
                  <a:lnTo>
                    <a:pt x="1668795"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5" name="TextBox 25"/>
            <p:cNvSpPr txBox="1"/>
            <p:nvPr/>
          </p:nvSpPr>
          <p:spPr>
            <a:xfrm>
              <a:off x="1793725" y="-38100"/>
              <a:ext cx="1989931" cy="526770"/>
            </a:xfrm>
            <a:prstGeom prst="rect">
              <a:avLst/>
            </a:prstGeom>
          </p:spPr>
          <p:txBody>
            <a:bodyPr lIns="0" tIns="0" rIns="0" bIns="0" rtlCol="0" anchor="t">
              <a:spAutoFit/>
            </a:bodyPr>
            <a:lstStyle/>
            <a:p>
              <a:pPr algn="ctr">
                <a:lnSpc>
                  <a:spcPts val="3424"/>
                </a:lnSpc>
                <a:spcBef>
                  <a:spcPct val="0"/>
                </a:spcBef>
              </a:pPr>
              <a:r>
                <a:rPr lang="en-US" sz="2445" dirty="0">
                  <a:solidFill>
                    <a:srgbClr val="FFFFFF"/>
                  </a:solidFill>
                  <a:latin typeface="Canva Sans Bold"/>
                </a:rPr>
                <a:t>mycelium</a:t>
              </a:r>
            </a:p>
          </p:txBody>
        </p:sp>
      </p:grpSp>
      <p:sp>
        <p:nvSpPr>
          <p:cNvPr id="26" name="TextBox 26"/>
          <p:cNvSpPr txBox="1"/>
          <p:nvPr/>
        </p:nvSpPr>
        <p:spPr>
          <a:xfrm>
            <a:off x="8879593" y="4238668"/>
            <a:ext cx="852121" cy="404603"/>
          </a:xfrm>
          <a:prstGeom prst="rect">
            <a:avLst/>
          </a:prstGeom>
        </p:spPr>
        <p:txBody>
          <a:bodyPr lIns="0" tIns="0" rIns="0" bIns="0" rtlCol="0" anchor="t">
            <a:spAutoFit/>
          </a:bodyPr>
          <a:lstStyle/>
          <a:p>
            <a:pPr algn="ctr">
              <a:lnSpc>
                <a:spcPts val="3424"/>
              </a:lnSpc>
              <a:spcBef>
                <a:spcPct val="0"/>
              </a:spcBef>
            </a:pPr>
            <a:r>
              <a:rPr lang="en-US" sz="2445">
                <a:solidFill>
                  <a:srgbClr val="000000"/>
                </a:solidFill>
                <a:latin typeface="Canva Sans Bold"/>
              </a:rPr>
              <a:t>fungi</a:t>
            </a:r>
          </a:p>
        </p:txBody>
      </p:sp>
      <p:sp>
        <p:nvSpPr>
          <p:cNvPr id="27" name="Freeform 27"/>
          <p:cNvSpPr/>
          <p:nvPr/>
        </p:nvSpPr>
        <p:spPr>
          <a:xfrm rot="-10800000">
            <a:off x="8202623" y="4264663"/>
            <a:ext cx="607852" cy="378608"/>
          </a:xfrm>
          <a:custGeom>
            <a:avLst/>
            <a:gdLst/>
            <a:ahLst/>
            <a:cxnLst/>
            <a:rect l="l" t="t" r="r" b="b"/>
            <a:pathLst>
              <a:path w="607852" h="378608">
                <a:moveTo>
                  <a:pt x="0" y="0"/>
                </a:moveTo>
                <a:lnTo>
                  <a:pt x="607852" y="0"/>
                </a:lnTo>
                <a:lnTo>
                  <a:pt x="607852" y="378608"/>
                </a:lnTo>
                <a:lnTo>
                  <a:pt x="0" y="378608"/>
                </a:lnTo>
                <a:lnTo>
                  <a:pt x="0" y="0"/>
                </a:lnTo>
                <a:close/>
              </a:path>
            </a:pathLst>
          </a:custGeom>
          <a:blipFill>
            <a:blip r:embed="rId12">
              <a:extLst>
                <a:ext uri="{96DAC541-7B7A-43D3-8B79-37D633B846F1}">
                  <asvg:svgBlip xmlns:asvg="http://schemas.microsoft.com/office/drawing/2016/SVG/main" r:embed="rId13"/>
                </a:ext>
              </a:extLst>
            </a:blip>
            <a:stretch>
              <a:fillRect l="-105904"/>
            </a:stretch>
          </a:blipFill>
        </p:spPr>
        <p:txBody>
          <a:bodyPr/>
          <a:lstStyle/>
          <a:p>
            <a:endParaRPr lang="en-CA"/>
          </a:p>
        </p:txBody>
      </p:sp>
      <p:grpSp>
        <p:nvGrpSpPr>
          <p:cNvPr id="28" name="Group 28"/>
          <p:cNvGrpSpPr/>
          <p:nvPr/>
        </p:nvGrpSpPr>
        <p:grpSpPr>
          <a:xfrm>
            <a:off x="336021" y="1853149"/>
            <a:ext cx="4459529" cy="398948"/>
            <a:chOff x="0" y="0"/>
            <a:chExt cx="5946038" cy="531931"/>
          </a:xfrm>
        </p:grpSpPr>
        <p:sp>
          <p:nvSpPr>
            <p:cNvPr id="29" name="TextBox 29"/>
            <p:cNvSpPr txBox="1"/>
            <p:nvPr/>
          </p:nvSpPr>
          <p:spPr>
            <a:xfrm>
              <a:off x="0" y="-38100"/>
              <a:ext cx="4099444" cy="526770"/>
            </a:xfrm>
            <a:prstGeom prst="rect">
              <a:avLst/>
            </a:prstGeom>
          </p:spPr>
          <p:txBody>
            <a:bodyPr lIns="0" tIns="0" rIns="0" bIns="0" rtlCol="0" anchor="t">
              <a:spAutoFit/>
            </a:bodyPr>
            <a:lstStyle/>
            <a:p>
              <a:pPr algn="ctr">
                <a:lnSpc>
                  <a:spcPts val="3424"/>
                </a:lnSpc>
                <a:spcBef>
                  <a:spcPct val="0"/>
                </a:spcBef>
              </a:pPr>
              <a:r>
                <a:rPr lang="en-US" sz="2445">
                  <a:solidFill>
                    <a:srgbClr val="000000"/>
                  </a:solidFill>
                  <a:latin typeface="Canva Sans Bold"/>
                </a:rPr>
                <a:t>young tree / sapling</a:t>
              </a:r>
            </a:p>
          </p:txBody>
        </p:sp>
        <p:sp>
          <p:nvSpPr>
            <p:cNvPr id="30" name="Freeform 30"/>
            <p:cNvSpPr/>
            <p:nvPr/>
          </p:nvSpPr>
          <p:spPr>
            <a:xfrm rot="-10800000" flipH="1">
              <a:off x="4277244" y="27120"/>
              <a:ext cx="1668795" cy="504810"/>
            </a:xfrm>
            <a:custGeom>
              <a:avLst/>
              <a:gdLst/>
              <a:ahLst/>
              <a:cxnLst/>
              <a:rect l="l" t="t" r="r" b="b"/>
              <a:pathLst>
                <a:path w="1668795" h="504810">
                  <a:moveTo>
                    <a:pt x="1668794" y="0"/>
                  </a:moveTo>
                  <a:lnTo>
                    <a:pt x="0" y="0"/>
                  </a:lnTo>
                  <a:lnTo>
                    <a:pt x="0" y="504811"/>
                  </a:lnTo>
                  <a:lnTo>
                    <a:pt x="1668794" y="504811"/>
                  </a:lnTo>
                  <a:lnTo>
                    <a:pt x="166879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grpSp>
      <p:grpSp>
        <p:nvGrpSpPr>
          <p:cNvPr id="31" name="Group 31"/>
          <p:cNvGrpSpPr/>
          <p:nvPr/>
        </p:nvGrpSpPr>
        <p:grpSpPr>
          <a:xfrm>
            <a:off x="17125687" y="9143737"/>
            <a:ext cx="1143263" cy="1143263"/>
            <a:chOff x="0" y="0"/>
            <a:chExt cx="1524351" cy="1524351"/>
          </a:xfrm>
        </p:grpSpPr>
        <p:grpSp>
          <p:nvGrpSpPr>
            <p:cNvPr id="32" name="Group 32"/>
            <p:cNvGrpSpPr/>
            <p:nvPr/>
          </p:nvGrpSpPr>
          <p:grpSpPr>
            <a:xfrm>
              <a:off x="28210" y="28210"/>
              <a:ext cx="1467930" cy="146793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16"/>
              <a:stretch>
                <a:fillRect/>
              </a:stretch>
            </a:blipFill>
          </p:spPr>
          <p:txBody>
            <a:bodyPr/>
            <a:lstStyle/>
            <a:p>
              <a:endParaRPr lang="en-CA"/>
            </a:p>
          </p:txBody>
        </p:sp>
      </p:grpSp>
      <p:sp>
        <p:nvSpPr>
          <p:cNvPr id="36" name="Freeform 36"/>
          <p:cNvSpPr/>
          <p:nvPr/>
        </p:nvSpPr>
        <p:spPr>
          <a:xfrm>
            <a:off x="0" y="9481998"/>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17"/>
            <a:stretch>
              <a:fillRect l="-30483" t="-96992" r="-38362" b="-94724"/>
            </a:stretch>
          </a:blipFill>
        </p:spPr>
        <p:txBody>
          <a:bodyPr/>
          <a:lstStyle/>
          <a:p>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482890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6B4D3C"/>
            </a:solidFill>
          </p:spPr>
          <p:txBody>
            <a:bodyPr/>
            <a:lstStyle/>
            <a:p>
              <a:endParaRPr lang="en-CA"/>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3424"/>
                </a:lnSpc>
              </a:pPr>
              <a:endParaRPr/>
            </a:p>
          </p:txBody>
        </p:sp>
      </p:grpSp>
      <p:sp>
        <p:nvSpPr>
          <p:cNvPr id="5" name="Freeform 5"/>
          <p:cNvSpPr/>
          <p:nvPr/>
        </p:nvSpPr>
        <p:spPr>
          <a:xfrm>
            <a:off x="8687415" y="-1975526"/>
            <a:ext cx="4692504" cy="6776180"/>
          </a:xfrm>
          <a:custGeom>
            <a:avLst/>
            <a:gdLst/>
            <a:ahLst/>
            <a:cxnLst/>
            <a:rect l="l" t="t" r="r" b="b"/>
            <a:pathLst>
              <a:path w="4692504" h="6776180">
                <a:moveTo>
                  <a:pt x="0" y="0"/>
                </a:moveTo>
                <a:lnTo>
                  <a:pt x="4692504" y="0"/>
                </a:lnTo>
                <a:lnTo>
                  <a:pt x="4692504" y="6776180"/>
                </a:lnTo>
                <a:lnTo>
                  <a:pt x="0" y="6776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5153420" y="238187"/>
            <a:ext cx="3087910" cy="4459076"/>
          </a:xfrm>
          <a:custGeom>
            <a:avLst/>
            <a:gdLst/>
            <a:ahLst/>
            <a:cxnLst/>
            <a:rect l="l" t="t" r="r" b="b"/>
            <a:pathLst>
              <a:path w="3087910" h="4459076">
                <a:moveTo>
                  <a:pt x="0" y="0"/>
                </a:moveTo>
                <a:lnTo>
                  <a:pt x="3087910" y="0"/>
                </a:lnTo>
                <a:lnTo>
                  <a:pt x="3087910" y="4459076"/>
                </a:lnTo>
                <a:lnTo>
                  <a:pt x="0" y="4459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7" name="Freeform 7"/>
          <p:cNvSpPr/>
          <p:nvPr/>
        </p:nvSpPr>
        <p:spPr>
          <a:xfrm>
            <a:off x="5847714" y="4580799"/>
            <a:ext cx="1983739" cy="1791151"/>
          </a:xfrm>
          <a:custGeom>
            <a:avLst/>
            <a:gdLst/>
            <a:ahLst/>
            <a:cxnLst/>
            <a:rect l="l" t="t" r="r" b="b"/>
            <a:pathLst>
              <a:path w="1983739" h="1791151">
                <a:moveTo>
                  <a:pt x="0" y="0"/>
                </a:moveTo>
                <a:lnTo>
                  <a:pt x="1983740" y="0"/>
                </a:lnTo>
                <a:lnTo>
                  <a:pt x="1983740" y="1791151"/>
                </a:lnTo>
                <a:lnTo>
                  <a:pt x="0" y="17911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p:cNvSpPr/>
          <p:nvPr/>
        </p:nvSpPr>
        <p:spPr>
          <a:xfrm rot="121983">
            <a:off x="7611929" y="4275469"/>
            <a:ext cx="619388" cy="575515"/>
          </a:xfrm>
          <a:custGeom>
            <a:avLst/>
            <a:gdLst/>
            <a:ahLst/>
            <a:cxnLst/>
            <a:rect l="l" t="t" r="r" b="b"/>
            <a:pathLst>
              <a:path w="619388" h="575515">
                <a:moveTo>
                  <a:pt x="0" y="0"/>
                </a:moveTo>
                <a:lnTo>
                  <a:pt x="619387" y="0"/>
                </a:lnTo>
                <a:lnTo>
                  <a:pt x="619387" y="575514"/>
                </a:lnTo>
                <a:lnTo>
                  <a:pt x="0" y="575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9" name="Freeform 9"/>
          <p:cNvSpPr/>
          <p:nvPr/>
        </p:nvSpPr>
        <p:spPr>
          <a:xfrm>
            <a:off x="7521128" y="4834834"/>
            <a:ext cx="1166287" cy="1537116"/>
          </a:xfrm>
          <a:custGeom>
            <a:avLst/>
            <a:gdLst/>
            <a:ahLst/>
            <a:cxnLst/>
            <a:rect l="l" t="t" r="r" b="b"/>
            <a:pathLst>
              <a:path w="1166287" h="1537116">
                <a:moveTo>
                  <a:pt x="0" y="0"/>
                </a:moveTo>
                <a:lnTo>
                  <a:pt x="1166287" y="0"/>
                </a:lnTo>
                <a:lnTo>
                  <a:pt x="1166287" y="1537116"/>
                </a:lnTo>
                <a:lnTo>
                  <a:pt x="0" y="1537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0" name="Freeform 10"/>
          <p:cNvSpPr/>
          <p:nvPr/>
        </p:nvSpPr>
        <p:spPr>
          <a:xfrm>
            <a:off x="8532498" y="4508932"/>
            <a:ext cx="4797664" cy="3100490"/>
          </a:xfrm>
          <a:custGeom>
            <a:avLst/>
            <a:gdLst/>
            <a:ahLst/>
            <a:cxnLst/>
            <a:rect l="l" t="t" r="r" b="b"/>
            <a:pathLst>
              <a:path w="4797664" h="3100490">
                <a:moveTo>
                  <a:pt x="0" y="0"/>
                </a:moveTo>
                <a:lnTo>
                  <a:pt x="4797663" y="0"/>
                </a:lnTo>
                <a:lnTo>
                  <a:pt x="4797663" y="3100490"/>
                </a:lnTo>
                <a:lnTo>
                  <a:pt x="0" y="31004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1" name="Freeform 11"/>
          <p:cNvSpPr/>
          <p:nvPr/>
        </p:nvSpPr>
        <p:spPr>
          <a:xfrm flipH="1">
            <a:off x="8317646" y="5603392"/>
            <a:ext cx="1166287" cy="1537116"/>
          </a:xfrm>
          <a:custGeom>
            <a:avLst/>
            <a:gdLst/>
            <a:ahLst/>
            <a:cxnLst/>
            <a:rect l="l" t="t" r="r" b="b"/>
            <a:pathLst>
              <a:path w="1166287" h="1537116">
                <a:moveTo>
                  <a:pt x="1166287" y="0"/>
                </a:moveTo>
                <a:lnTo>
                  <a:pt x="0" y="0"/>
                </a:lnTo>
                <a:lnTo>
                  <a:pt x="0" y="1537116"/>
                </a:lnTo>
                <a:lnTo>
                  <a:pt x="1166287" y="1537116"/>
                </a:lnTo>
                <a:lnTo>
                  <a:pt x="116628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2" name="Freeform 12"/>
          <p:cNvSpPr/>
          <p:nvPr/>
        </p:nvSpPr>
        <p:spPr>
          <a:xfrm>
            <a:off x="9210832" y="6751967"/>
            <a:ext cx="1166287" cy="1537116"/>
          </a:xfrm>
          <a:custGeom>
            <a:avLst/>
            <a:gdLst/>
            <a:ahLst/>
            <a:cxnLst/>
            <a:rect l="l" t="t" r="r" b="b"/>
            <a:pathLst>
              <a:path w="1166287" h="1537116">
                <a:moveTo>
                  <a:pt x="0" y="0"/>
                </a:moveTo>
                <a:lnTo>
                  <a:pt x="1166287" y="0"/>
                </a:lnTo>
                <a:lnTo>
                  <a:pt x="1166287" y="1537116"/>
                </a:lnTo>
                <a:lnTo>
                  <a:pt x="0" y="1537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3" name="Freeform 13"/>
          <p:cNvSpPr/>
          <p:nvPr/>
        </p:nvSpPr>
        <p:spPr>
          <a:xfrm>
            <a:off x="10348186" y="7140508"/>
            <a:ext cx="1166287" cy="1537116"/>
          </a:xfrm>
          <a:custGeom>
            <a:avLst/>
            <a:gdLst/>
            <a:ahLst/>
            <a:cxnLst/>
            <a:rect l="l" t="t" r="r" b="b"/>
            <a:pathLst>
              <a:path w="1166287" h="1537116">
                <a:moveTo>
                  <a:pt x="0" y="0"/>
                </a:moveTo>
                <a:lnTo>
                  <a:pt x="1166287" y="0"/>
                </a:lnTo>
                <a:lnTo>
                  <a:pt x="1166287" y="1537116"/>
                </a:lnTo>
                <a:lnTo>
                  <a:pt x="0" y="1537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4" name="Freeform 14"/>
          <p:cNvSpPr/>
          <p:nvPr/>
        </p:nvSpPr>
        <p:spPr>
          <a:xfrm flipH="1" flipV="1">
            <a:off x="11235355" y="6581705"/>
            <a:ext cx="1166287" cy="1537116"/>
          </a:xfrm>
          <a:custGeom>
            <a:avLst/>
            <a:gdLst/>
            <a:ahLst/>
            <a:cxnLst/>
            <a:rect l="l" t="t" r="r" b="b"/>
            <a:pathLst>
              <a:path w="1166287" h="1537116">
                <a:moveTo>
                  <a:pt x="1166287" y="1537116"/>
                </a:moveTo>
                <a:lnTo>
                  <a:pt x="0" y="1537116"/>
                </a:lnTo>
                <a:lnTo>
                  <a:pt x="0" y="0"/>
                </a:lnTo>
                <a:lnTo>
                  <a:pt x="1166287" y="0"/>
                </a:lnTo>
                <a:lnTo>
                  <a:pt x="1166287" y="1537116"/>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5" name="Freeform 15"/>
          <p:cNvSpPr/>
          <p:nvPr/>
        </p:nvSpPr>
        <p:spPr>
          <a:xfrm>
            <a:off x="12401642" y="6072307"/>
            <a:ext cx="1166287" cy="1537116"/>
          </a:xfrm>
          <a:custGeom>
            <a:avLst/>
            <a:gdLst/>
            <a:ahLst/>
            <a:cxnLst/>
            <a:rect l="l" t="t" r="r" b="b"/>
            <a:pathLst>
              <a:path w="1166287" h="1537116">
                <a:moveTo>
                  <a:pt x="0" y="0"/>
                </a:moveTo>
                <a:lnTo>
                  <a:pt x="1166286" y="0"/>
                </a:lnTo>
                <a:lnTo>
                  <a:pt x="1166286" y="1537115"/>
                </a:lnTo>
                <a:lnTo>
                  <a:pt x="0" y="1537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6" name="Freeform 16"/>
          <p:cNvSpPr/>
          <p:nvPr/>
        </p:nvSpPr>
        <p:spPr>
          <a:xfrm>
            <a:off x="13058601" y="5044589"/>
            <a:ext cx="1166287" cy="1537116"/>
          </a:xfrm>
          <a:custGeom>
            <a:avLst/>
            <a:gdLst/>
            <a:ahLst/>
            <a:cxnLst/>
            <a:rect l="l" t="t" r="r" b="b"/>
            <a:pathLst>
              <a:path w="1166287" h="1537116">
                <a:moveTo>
                  <a:pt x="0" y="0"/>
                </a:moveTo>
                <a:lnTo>
                  <a:pt x="1166286" y="0"/>
                </a:lnTo>
                <a:lnTo>
                  <a:pt x="1166286" y="1537116"/>
                </a:lnTo>
                <a:lnTo>
                  <a:pt x="0" y="1537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7" name="Freeform 17"/>
          <p:cNvSpPr/>
          <p:nvPr/>
        </p:nvSpPr>
        <p:spPr>
          <a:xfrm flipH="1">
            <a:off x="8241330" y="6935219"/>
            <a:ext cx="1166287" cy="1537116"/>
          </a:xfrm>
          <a:custGeom>
            <a:avLst/>
            <a:gdLst/>
            <a:ahLst/>
            <a:cxnLst/>
            <a:rect l="l" t="t" r="r" b="b"/>
            <a:pathLst>
              <a:path w="1166287" h="1537116">
                <a:moveTo>
                  <a:pt x="1166287" y="0"/>
                </a:moveTo>
                <a:lnTo>
                  <a:pt x="0" y="0"/>
                </a:lnTo>
                <a:lnTo>
                  <a:pt x="0" y="1537116"/>
                </a:lnTo>
                <a:lnTo>
                  <a:pt x="1166287" y="1537116"/>
                </a:lnTo>
                <a:lnTo>
                  <a:pt x="116628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8" name="Freeform 18"/>
          <p:cNvSpPr/>
          <p:nvPr/>
        </p:nvSpPr>
        <p:spPr>
          <a:xfrm flipH="1">
            <a:off x="12163875" y="7350263"/>
            <a:ext cx="1166287" cy="1537116"/>
          </a:xfrm>
          <a:custGeom>
            <a:avLst/>
            <a:gdLst/>
            <a:ahLst/>
            <a:cxnLst/>
            <a:rect l="l" t="t" r="r" b="b"/>
            <a:pathLst>
              <a:path w="1166287" h="1537116">
                <a:moveTo>
                  <a:pt x="1166286" y="0"/>
                </a:moveTo>
                <a:lnTo>
                  <a:pt x="0" y="0"/>
                </a:lnTo>
                <a:lnTo>
                  <a:pt x="0" y="1537116"/>
                </a:lnTo>
                <a:lnTo>
                  <a:pt x="1166286" y="1537116"/>
                </a:lnTo>
                <a:lnTo>
                  <a:pt x="116628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9" name="TextBox 19"/>
          <p:cNvSpPr txBox="1"/>
          <p:nvPr/>
        </p:nvSpPr>
        <p:spPr>
          <a:xfrm>
            <a:off x="0" y="8422433"/>
            <a:ext cx="18268950" cy="436017"/>
          </a:xfrm>
          <a:prstGeom prst="rect">
            <a:avLst/>
          </a:prstGeom>
        </p:spPr>
        <p:txBody>
          <a:bodyPr lIns="0" tIns="0" rIns="0" bIns="0" rtlCol="0" anchor="t">
            <a:spAutoFit/>
          </a:bodyPr>
          <a:lstStyle/>
          <a:p>
            <a:pPr algn="ctr">
              <a:lnSpc>
                <a:spcPts val="3424"/>
              </a:lnSpc>
            </a:pPr>
            <a:r>
              <a:rPr lang="en-US" sz="3200">
                <a:solidFill>
                  <a:srgbClr val="000000"/>
                </a:solidFill>
                <a:latin typeface="Canva Sans Bold"/>
              </a:rPr>
              <a:t>Mother trees </a:t>
            </a:r>
            <a:r>
              <a:rPr lang="en-US" sz="3200">
                <a:solidFill>
                  <a:srgbClr val="000000"/>
                </a:solidFill>
                <a:latin typeface="Canva Sans"/>
              </a:rPr>
              <a:t>share resources with younger trees, helping them to </a:t>
            </a:r>
            <a:r>
              <a:rPr lang="en-US" sz="3200">
                <a:solidFill>
                  <a:srgbClr val="000000"/>
                </a:solidFill>
                <a:latin typeface="Canva Sans Bold"/>
              </a:rPr>
              <a:t>survive</a:t>
            </a:r>
            <a:r>
              <a:rPr lang="en-US" sz="3200">
                <a:solidFill>
                  <a:srgbClr val="000000"/>
                </a:solidFill>
                <a:latin typeface="Canva Sans"/>
              </a:rPr>
              <a:t> and </a:t>
            </a:r>
            <a:r>
              <a:rPr lang="en-US" sz="3200">
                <a:solidFill>
                  <a:srgbClr val="000000"/>
                </a:solidFill>
                <a:latin typeface="Canva Sans Bold"/>
              </a:rPr>
              <a:t>grow</a:t>
            </a:r>
            <a:r>
              <a:rPr lang="en-US" sz="3200">
                <a:solidFill>
                  <a:srgbClr val="000000"/>
                </a:solidFill>
                <a:latin typeface="Canva Sans"/>
              </a:rPr>
              <a:t>.</a:t>
            </a:r>
          </a:p>
        </p:txBody>
      </p:sp>
      <p:grpSp>
        <p:nvGrpSpPr>
          <p:cNvPr id="20" name="Group 20"/>
          <p:cNvGrpSpPr/>
          <p:nvPr/>
        </p:nvGrpSpPr>
        <p:grpSpPr>
          <a:xfrm>
            <a:off x="13641744" y="1208973"/>
            <a:ext cx="3206971" cy="407183"/>
            <a:chOff x="0" y="0"/>
            <a:chExt cx="4275961" cy="542910"/>
          </a:xfrm>
        </p:grpSpPr>
        <p:sp>
          <p:nvSpPr>
            <p:cNvPr id="21" name="TextBox 21"/>
            <p:cNvSpPr txBox="1"/>
            <p:nvPr/>
          </p:nvSpPr>
          <p:spPr>
            <a:xfrm>
              <a:off x="1848078" y="-38100"/>
              <a:ext cx="2427883" cy="526770"/>
            </a:xfrm>
            <a:prstGeom prst="rect">
              <a:avLst/>
            </a:prstGeom>
          </p:spPr>
          <p:txBody>
            <a:bodyPr lIns="0" tIns="0" rIns="0" bIns="0" rtlCol="0" anchor="t">
              <a:spAutoFit/>
            </a:bodyPr>
            <a:lstStyle/>
            <a:p>
              <a:pPr algn="ctr">
                <a:lnSpc>
                  <a:spcPts val="3424"/>
                </a:lnSpc>
                <a:spcBef>
                  <a:spcPct val="0"/>
                </a:spcBef>
              </a:pPr>
              <a:r>
                <a:rPr lang="en-US" sz="2445">
                  <a:solidFill>
                    <a:srgbClr val="000000"/>
                  </a:solidFill>
                  <a:latin typeface="Canva Sans Bold"/>
                </a:rPr>
                <a:t>mother tree</a:t>
              </a:r>
            </a:p>
          </p:txBody>
        </p:sp>
        <p:sp>
          <p:nvSpPr>
            <p:cNvPr id="22" name="Freeform 22"/>
            <p:cNvSpPr/>
            <p:nvPr/>
          </p:nvSpPr>
          <p:spPr>
            <a:xfrm rot="-10800000">
              <a:off x="0" y="38100"/>
              <a:ext cx="1668795" cy="504810"/>
            </a:xfrm>
            <a:custGeom>
              <a:avLst/>
              <a:gdLst/>
              <a:ahLst/>
              <a:cxnLst/>
              <a:rect l="l" t="t" r="r" b="b"/>
              <a:pathLst>
                <a:path w="1668795" h="504810">
                  <a:moveTo>
                    <a:pt x="0" y="0"/>
                  </a:moveTo>
                  <a:lnTo>
                    <a:pt x="1668795" y="0"/>
                  </a:lnTo>
                  <a:lnTo>
                    <a:pt x="1668795" y="504810"/>
                  </a:lnTo>
                  <a:lnTo>
                    <a:pt x="0" y="5048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grpSp>
      <p:grpSp>
        <p:nvGrpSpPr>
          <p:cNvPr id="23" name="Group 23"/>
          <p:cNvGrpSpPr/>
          <p:nvPr/>
        </p:nvGrpSpPr>
        <p:grpSpPr>
          <a:xfrm>
            <a:off x="14520162" y="5662544"/>
            <a:ext cx="3279394" cy="709406"/>
            <a:chOff x="0" y="0"/>
            <a:chExt cx="3783656" cy="546351"/>
          </a:xfrm>
        </p:grpSpPr>
        <p:sp>
          <p:nvSpPr>
            <p:cNvPr id="24" name="Freeform 24"/>
            <p:cNvSpPr/>
            <p:nvPr/>
          </p:nvSpPr>
          <p:spPr>
            <a:xfrm flipH="1">
              <a:off x="0" y="41540"/>
              <a:ext cx="1668795" cy="504810"/>
            </a:xfrm>
            <a:custGeom>
              <a:avLst/>
              <a:gdLst/>
              <a:ahLst/>
              <a:cxnLst/>
              <a:rect l="l" t="t" r="r" b="b"/>
              <a:pathLst>
                <a:path w="1668795" h="504810">
                  <a:moveTo>
                    <a:pt x="1668795" y="0"/>
                  </a:moveTo>
                  <a:lnTo>
                    <a:pt x="0" y="0"/>
                  </a:lnTo>
                  <a:lnTo>
                    <a:pt x="0" y="504811"/>
                  </a:lnTo>
                  <a:lnTo>
                    <a:pt x="1668795" y="504811"/>
                  </a:lnTo>
                  <a:lnTo>
                    <a:pt x="1668795"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5" name="TextBox 25"/>
            <p:cNvSpPr txBox="1"/>
            <p:nvPr/>
          </p:nvSpPr>
          <p:spPr>
            <a:xfrm>
              <a:off x="1793725" y="-38100"/>
              <a:ext cx="1989931" cy="526770"/>
            </a:xfrm>
            <a:prstGeom prst="rect">
              <a:avLst/>
            </a:prstGeom>
          </p:spPr>
          <p:txBody>
            <a:bodyPr lIns="0" tIns="0" rIns="0" bIns="0" rtlCol="0" anchor="t">
              <a:spAutoFit/>
            </a:bodyPr>
            <a:lstStyle/>
            <a:p>
              <a:pPr algn="ctr">
                <a:lnSpc>
                  <a:spcPts val="3424"/>
                </a:lnSpc>
                <a:spcBef>
                  <a:spcPct val="0"/>
                </a:spcBef>
              </a:pPr>
              <a:r>
                <a:rPr lang="en-US" sz="2445" dirty="0">
                  <a:solidFill>
                    <a:srgbClr val="FFFFFF"/>
                  </a:solidFill>
                  <a:latin typeface="Canva Sans Bold"/>
                </a:rPr>
                <a:t>mycelium</a:t>
              </a:r>
            </a:p>
          </p:txBody>
        </p:sp>
      </p:grpSp>
      <p:sp>
        <p:nvSpPr>
          <p:cNvPr id="26" name="TextBox 26"/>
          <p:cNvSpPr txBox="1"/>
          <p:nvPr/>
        </p:nvSpPr>
        <p:spPr>
          <a:xfrm>
            <a:off x="8879593" y="4238668"/>
            <a:ext cx="852121" cy="404603"/>
          </a:xfrm>
          <a:prstGeom prst="rect">
            <a:avLst/>
          </a:prstGeom>
        </p:spPr>
        <p:txBody>
          <a:bodyPr lIns="0" tIns="0" rIns="0" bIns="0" rtlCol="0" anchor="t">
            <a:spAutoFit/>
          </a:bodyPr>
          <a:lstStyle/>
          <a:p>
            <a:pPr algn="ctr">
              <a:lnSpc>
                <a:spcPts val="3424"/>
              </a:lnSpc>
              <a:spcBef>
                <a:spcPct val="0"/>
              </a:spcBef>
            </a:pPr>
            <a:r>
              <a:rPr lang="en-US" sz="2445">
                <a:solidFill>
                  <a:srgbClr val="000000"/>
                </a:solidFill>
                <a:latin typeface="Canva Sans Bold"/>
              </a:rPr>
              <a:t>fungi</a:t>
            </a:r>
          </a:p>
        </p:txBody>
      </p:sp>
      <p:sp>
        <p:nvSpPr>
          <p:cNvPr id="27" name="Freeform 27"/>
          <p:cNvSpPr/>
          <p:nvPr/>
        </p:nvSpPr>
        <p:spPr>
          <a:xfrm rot="-10800000">
            <a:off x="8202623" y="4264663"/>
            <a:ext cx="607852" cy="378608"/>
          </a:xfrm>
          <a:custGeom>
            <a:avLst/>
            <a:gdLst/>
            <a:ahLst/>
            <a:cxnLst/>
            <a:rect l="l" t="t" r="r" b="b"/>
            <a:pathLst>
              <a:path w="607852" h="378608">
                <a:moveTo>
                  <a:pt x="0" y="0"/>
                </a:moveTo>
                <a:lnTo>
                  <a:pt x="607852" y="0"/>
                </a:lnTo>
                <a:lnTo>
                  <a:pt x="607852" y="378608"/>
                </a:lnTo>
                <a:lnTo>
                  <a:pt x="0" y="378608"/>
                </a:lnTo>
                <a:lnTo>
                  <a:pt x="0" y="0"/>
                </a:lnTo>
                <a:close/>
              </a:path>
            </a:pathLst>
          </a:custGeom>
          <a:blipFill>
            <a:blip r:embed="rId12">
              <a:extLst>
                <a:ext uri="{96DAC541-7B7A-43D3-8B79-37D633B846F1}">
                  <asvg:svgBlip xmlns:asvg="http://schemas.microsoft.com/office/drawing/2016/SVG/main" r:embed="rId13"/>
                </a:ext>
              </a:extLst>
            </a:blip>
            <a:stretch>
              <a:fillRect l="-105904"/>
            </a:stretch>
          </a:blipFill>
        </p:spPr>
        <p:txBody>
          <a:bodyPr/>
          <a:lstStyle/>
          <a:p>
            <a:endParaRPr lang="en-CA"/>
          </a:p>
        </p:txBody>
      </p:sp>
      <p:grpSp>
        <p:nvGrpSpPr>
          <p:cNvPr id="28" name="Group 28"/>
          <p:cNvGrpSpPr/>
          <p:nvPr/>
        </p:nvGrpSpPr>
        <p:grpSpPr>
          <a:xfrm>
            <a:off x="336021" y="1853149"/>
            <a:ext cx="4459529" cy="398948"/>
            <a:chOff x="0" y="0"/>
            <a:chExt cx="5946038" cy="531931"/>
          </a:xfrm>
        </p:grpSpPr>
        <p:sp>
          <p:nvSpPr>
            <p:cNvPr id="29" name="TextBox 29"/>
            <p:cNvSpPr txBox="1"/>
            <p:nvPr/>
          </p:nvSpPr>
          <p:spPr>
            <a:xfrm>
              <a:off x="0" y="-38100"/>
              <a:ext cx="4099444" cy="526770"/>
            </a:xfrm>
            <a:prstGeom prst="rect">
              <a:avLst/>
            </a:prstGeom>
          </p:spPr>
          <p:txBody>
            <a:bodyPr lIns="0" tIns="0" rIns="0" bIns="0" rtlCol="0" anchor="t">
              <a:spAutoFit/>
            </a:bodyPr>
            <a:lstStyle/>
            <a:p>
              <a:pPr algn="ctr">
                <a:lnSpc>
                  <a:spcPts val="3424"/>
                </a:lnSpc>
                <a:spcBef>
                  <a:spcPct val="0"/>
                </a:spcBef>
              </a:pPr>
              <a:r>
                <a:rPr lang="en-US" sz="2445">
                  <a:solidFill>
                    <a:srgbClr val="000000"/>
                  </a:solidFill>
                  <a:latin typeface="Canva Sans Bold"/>
                </a:rPr>
                <a:t>young tree / sapling</a:t>
              </a:r>
            </a:p>
          </p:txBody>
        </p:sp>
        <p:sp>
          <p:nvSpPr>
            <p:cNvPr id="30" name="Freeform 30"/>
            <p:cNvSpPr/>
            <p:nvPr/>
          </p:nvSpPr>
          <p:spPr>
            <a:xfrm rot="-10800000" flipH="1">
              <a:off x="4277244" y="27120"/>
              <a:ext cx="1668795" cy="504810"/>
            </a:xfrm>
            <a:custGeom>
              <a:avLst/>
              <a:gdLst/>
              <a:ahLst/>
              <a:cxnLst/>
              <a:rect l="l" t="t" r="r" b="b"/>
              <a:pathLst>
                <a:path w="1668795" h="504810">
                  <a:moveTo>
                    <a:pt x="1668794" y="0"/>
                  </a:moveTo>
                  <a:lnTo>
                    <a:pt x="0" y="0"/>
                  </a:lnTo>
                  <a:lnTo>
                    <a:pt x="0" y="504811"/>
                  </a:lnTo>
                  <a:lnTo>
                    <a:pt x="1668794" y="504811"/>
                  </a:lnTo>
                  <a:lnTo>
                    <a:pt x="166879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grpSp>
      <p:sp>
        <p:nvSpPr>
          <p:cNvPr id="31" name="Freeform 31"/>
          <p:cNvSpPr/>
          <p:nvPr/>
        </p:nvSpPr>
        <p:spPr>
          <a:xfrm rot="1064348" flipH="1" flipV="1">
            <a:off x="6706626" y="6315641"/>
            <a:ext cx="1543955" cy="301071"/>
          </a:xfrm>
          <a:custGeom>
            <a:avLst/>
            <a:gdLst/>
            <a:ahLst/>
            <a:cxnLst/>
            <a:rect l="l" t="t" r="r" b="b"/>
            <a:pathLst>
              <a:path w="1543955" h="301071">
                <a:moveTo>
                  <a:pt x="1543955" y="301072"/>
                </a:moveTo>
                <a:lnTo>
                  <a:pt x="0" y="301072"/>
                </a:lnTo>
                <a:lnTo>
                  <a:pt x="0" y="0"/>
                </a:lnTo>
                <a:lnTo>
                  <a:pt x="1543955" y="0"/>
                </a:lnTo>
                <a:lnTo>
                  <a:pt x="1543955" y="301072"/>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32" name="TextBox 32"/>
          <p:cNvSpPr txBox="1"/>
          <p:nvPr/>
        </p:nvSpPr>
        <p:spPr>
          <a:xfrm rot="546635">
            <a:off x="6819859" y="6574750"/>
            <a:ext cx="1169466" cy="510600"/>
          </a:xfrm>
          <a:prstGeom prst="rect">
            <a:avLst/>
          </a:prstGeom>
        </p:spPr>
        <p:txBody>
          <a:bodyPr lIns="0" tIns="0" rIns="0" bIns="0" rtlCol="0" anchor="t">
            <a:spAutoFit/>
          </a:bodyPr>
          <a:lstStyle/>
          <a:p>
            <a:pPr algn="ctr">
              <a:lnSpc>
                <a:spcPts val="3424"/>
              </a:lnSpc>
              <a:spcBef>
                <a:spcPct val="0"/>
              </a:spcBef>
            </a:pPr>
            <a:r>
              <a:rPr lang="en-US" sz="2445" dirty="0">
                <a:solidFill>
                  <a:srgbClr val="FFFFFF"/>
                </a:solidFill>
                <a:latin typeface="Canva Sans Bold"/>
              </a:rPr>
              <a:t>carbon</a:t>
            </a:r>
          </a:p>
        </p:txBody>
      </p:sp>
      <p:grpSp>
        <p:nvGrpSpPr>
          <p:cNvPr id="33" name="Group 33"/>
          <p:cNvGrpSpPr/>
          <p:nvPr/>
        </p:nvGrpSpPr>
        <p:grpSpPr>
          <a:xfrm>
            <a:off x="17144737" y="0"/>
            <a:ext cx="1143263" cy="1143263"/>
            <a:chOff x="0" y="0"/>
            <a:chExt cx="1524351" cy="1524351"/>
          </a:xfrm>
        </p:grpSpPr>
        <p:grpSp>
          <p:nvGrpSpPr>
            <p:cNvPr id="34" name="Group 34"/>
            <p:cNvGrpSpPr/>
            <p:nvPr/>
          </p:nvGrpSpPr>
          <p:grpSpPr>
            <a:xfrm>
              <a:off x="28210" y="28210"/>
              <a:ext cx="1467930" cy="1467930"/>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18"/>
              <a:stretch>
                <a:fillRect/>
              </a:stretch>
            </a:blipFill>
          </p:spPr>
          <p:txBody>
            <a:bodyPr/>
            <a:lstStyle/>
            <a:p>
              <a:endParaRPr lang="en-CA"/>
            </a:p>
          </p:txBody>
        </p:sp>
      </p:grpSp>
      <p:grpSp>
        <p:nvGrpSpPr>
          <p:cNvPr id="38" name="Group 38"/>
          <p:cNvGrpSpPr/>
          <p:nvPr/>
        </p:nvGrpSpPr>
        <p:grpSpPr>
          <a:xfrm>
            <a:off x="17125687" y="9143737"/>
            <a:ext cx="1143263" cy="1143263"/>
            <a:chOff x="0" y="0"/>
            <a:chExt cx="1524351" cy="1524351"/>
          </a:xfrm>
        </p:grpSpPr>
        <p:grpSp>
          <p:nvGrpSpPr>
            <p:cNvPr id="39" name="Group 39"/>
            <p:cNvGrpSpPr/>
            <p:nvPr/>
          </p:nvGrpSpPr>
          <p:grpSpPr>
            <a:xfrm>
              <a:off x="28210" y="28210"/>
              <a:ext cx="1467930" cy="1467930"/>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41" name="TextBox 4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2" name="Freeform 42"/>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18"/>
              <a:stretch>
                <a:fillRect/>
              </a:stretch>
            </a:blipFill>
          </p:spPr>
          <p:txBody>
            <a:bodyPr/>
            <a:lstStyle/>
            <a:p>
              <a:endParaRPr lang="en-CA"/>
            </a:p>
          </p:txBody>
        </p:sp>
      </p:grpSp>
      <p:sp>
        <p:nvSpPr>
          <p:cNvPr id="43" name="Freeform 43"/>
          <p:cNvSpPr/>
          <p:nvPr/>
        </p:nvSpPr>
        <p:spPr>
          <a:xfrm>
            <a:off x="0" y="9481998"/>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19"/>
            <a:stretch>
              <a:fillRect l="-30483" t="-96992" r="-38362" b="-94724"/>
            </a:stretch>
          </a:blipFill>
        </p:spPr>
        <p:txBody>
          <a:bodyPr/>
          <a:lstStyle/>
          <a:p>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83762" y="1867562"/>
            <a:ext cx="11947974" cy="2234334"/>
          </a:xfrm>
          <a:prstGeom prst="rect">
            <a:avLst/>
          </a:prstGeom>
        </p:spPr>
        <p:txBody>
          <a:bodyPr lIns="0" tIns="0" rIns="0" bIns="0" rtlCol="0" anchor="t">
            <a:spAutoFit/>
          </a:bodyPr>
          <a:lstStyle/>
          <a:p>
            <a:pPr algn="l">
              <a:lnSpc>
                <a:spcPts val="3563"/>
              </a:lnSpc>
            </a:pPr>
            <a:r>
              <a:rPr lang="en-US" sz="2545">
                <a:solidFill>
                  <a:srgbClr val="000000"/>
                </a:solidFill>
                <a:latin typeface="Canva Sans"/>
              </a:rPr>
              <a:t>Imagine you are a young sapling in the forest, attempting to survive your first year. You will need the older trees to help you grow.</a:t>
            </a:r>
          </a:p>
          <a:p>
            <a:pPr algn="ctr">
              <a:lnSpc>
                <a:spcPts val="3563"/>
              </a:lnSpc>
            </a:pPr>
            <a:endParaRPr lang="en-US" sz="2545">
              <a:solidFill>
                <a:srgbClr val="000000"/>
              </a:solidFill>
              <a:latin typeface="Canva Sans"/>
            </a:endParaRPr>
          </a:p>
          <a:p>
            <a:pPr algn="l">
              <a:lnSpc>
                <a:spcPts val="3563"/>
              </a:lnSpc>
            </a:pPr>
            <a:r>
              <a:rPr lang="en-US" sz="2545">
                <a:solidFill>
                  <a:srgbClr val="000000"/>
                </a:solidFill>
                <a:latin typeface="Canva Sans"/>
              </a:rPr>
              <a:t>Respond to the questions on the left side of the paper and reflect upon the things and people that help you to grow as a human!</a:t>
            </a:r>
          </a:p>
        </p:txBody>
      </p:sp>
      <p:sp>
        <p:nvSpPr>
          <p:cNvPr id="3" name="Freeform 3"/>
          <p:cNvSpPr/>
          <p:nvPr/>
        </p:nvSpPr>
        <p:spPr>
          <a:xfrm>
            <a:off x="2056264" y="1915187"/>
            <a:ext cx="1984003" cy="1984003"/>
          </a:xfrm>
          <a:custGeom>
            <a:avLst/>
            <a:gdLst/>
            <a:ahLst/>
            <a:cxnLst/>
            <a:rect l="l" t="t" r="r" b="b"/>
            <a:pathLst>
              <a:path w="1984003" h="1984003">
                <a:moveTo>
                  <a:pt x="0" y="0"/>
                </a:moveTo>
                <a:lnTo>
                  <a:pt x="1984002" y="0"/>
                </a:lnTo>
                <a:lnTo>
                  <a:pt x="1984002" y="1984003"/>
                </a:lnTo>
                <a:lnTo>
                  <a:pt x="0" y="19840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2056264" y="5245503"/>
            <a:ext cx="1984003" cy="1984003"/>
          </a:xfrm>
          <a:custGeom>
            <a:avLst/>
            <a:gdLst/>
            <a:ahLst/>
            <a:cxnLst/>
            <a:rect l="l" t="t" r="r" b="b"/>
            <a:pathLst>
              <a:path w="1984003" h="1984003">
                <a:moveTo>
                  <a:pt x="0" y="0"/>
                </a:moveTo>
                <a:lnTo>
                  <a:pt x="1984002" y="0"/>
                </a:lnTo>
                <a:lnTo>
                  <a:pt x="1984002" y="1984003"/>
                </a:lnTo>
                <a:lnTo>
                  <a:pt x="0" y="19840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4283762" y="5197878"/>
            <a:ext cx="11947974" cy="3585153"/>
          </a:xfrm>
          <a:prstGeom prst="rect">
            <a:avLst/>
          </a:prstGeom>
        </p:spPr>
        <p:txBody>
          <a:bodyPr lIns="0" tIns="0" rIns="0" bIns="0" rtlCol="0" anchor="t">
            <a:spAutoFit/>
          </a:bodyPr>
          <a:lstStyle/>
          <a:p>
            <a:pPr algn="l">
              <a:lnSpc>
                <a:spcPts val="3563"/>
              </a:lnSpc>
            </a:pPr>
            <a:r>
              <a:rPr lang="en-US" sz="2545">
                <a:solidFill>
                  <a:srgbClr val="000000"/>
                </a:solidFill>
                <a:latin typeface="Canva Sans"/>
              </a:rPr>
              <a:t>Imagine you are a Mother Tree, the largest tree in the forest that younger saplings rely on for help. </a:t>
            </a:r>
          </a:p>
          <a:p>
            <a:pPr algn="l">
              <a:lnSpc>
                <a:spcPts val="3563"/>
              </a:lnSpc>
            </a:pPr>
            <a:endParaRPr lang="en-US" sz="2545">
              <a:solidFill>
                <a:srgbClr val="000000"/>
              </a:solidFill>
              <a:latin typeface="Canva Sans"/>
            </a:endParaRPr>
          </a:p>
          <a:p>
            <a:pPr algn="l">
              <a:lnSpc>
                <a:spcPts val="3563"/>
              </a:lnSpc>
            </a:pPr>
            <a:r>
              <a:rPr lang="en-US" sz="2545">
                <a:solidFill>
                  <a:srgbClr val="000000"/>
                </a:solidFill>
                <a:latin typeface="Canva Sans"/>
              </a:rPr>
              <a:t>At different times in our life we need help, at other times we help others. Respond to the questions on the right side of the paper and reflect upon times when you’ve helped others grow (humans, animals, and plants included!). </a:t>
            </a:r>
          </a:p>
          <a:p>
            <a:pPr algn="l">
              <a:lnSpc>
                <a:spcPts val="3563"/>
              </a:lnSpc>
              <a:spcBef>
                <a:spcPct val="0"/>
              </a:spcBef>
            </a:pPr>
            <a:endParaRPr lang="en-US" sz="2545">
              <a:solidFill>
                <a:srgbClr val="000000"/>
              </a:solidFill>
              <a:latin typeface="Canva Sans"/>
            </a:endParaRPr>
          </a:p>
        </p:txBody>
      </p:sp>
      <p:sp>
        <p:nvSpPr>
          <p:cNvPr id="6" name="TextBox 6"/>
          <p:cNvSpPr txBox="1"/>
          <p:nvPr/>
        </p:nvSpPr>
        <p:spPr>
          <a:xfrm>
            <a:off x="0" y="981075"/>
            <a:ext cx="18288000" cy="495540"/>
          </a:xfrm>
          <a:prstGeom prst="rect">
            <a:avLst/>
          </a:prstGeom>
        </p:spPr>
        <p:txBody>
          <a:bodyPr lIns="0" tIns="0" rIns="0" bIns="0" rtlCol="0" anchor="t">
            <a:spAutoFit/>
          </a:bodyPr>
          <a:lstStyle/>
          <a:p>
            <a:pPr algn="ctr">
              <a:lnSpc>
                <a:spcPts val="4186"/>
              </a:lnSpc>
              <a:spcBef>
                <a:spcPct val="0"/>
              </a:spcBef>
            </a:pPr>
            <a:r>
              <a:rPr lang="en-US" sz="2990">
                <a:solidFill>
                  <a:srgbClr val="000000"/>
                </a:solidFill>
                <a:latin typeface="Playfair Display Bold"/>
              </a:rPr>
              <a:t>Forest Communities Worksheet Part 1 - Instructions</a:t>
            </a:r>
          </a:p>
        </p:txBody>
      </p:sp>
      <p:grpSp>
        <p:nvGrpSpPr>
          <p:cNvPr id="7" name="Group 7"/>
          <p:cNvGrpSpPr/>
          <p:nvPr/>
        </p:nvGrpSpPr>
        <p:grpSpPr>
          <a:xfrm>
            <a:off x="17125687" y="9143737"/>
            <a:ext cx="1143263" cy="1143263"/>
            <a:chOff x="0" y="0"/>
            <a:chExt cx="1524351" cy="1524351"/>
          </a:xfrm>
        </p:grpSpPr>
        <p:grpSp>
          <p:nvGrpSpPr>
            <p:cNvPr id="8" name="Group 8"/>
            <p:cNvGrpSpPr/>
            <p:nvPr/>
          </p:nvGrpSpPr>
          <p:grpSpPr>
            <a:xfrm>
              <a:off x="28210" y="28210"/>
              <a:ext cx="1467930" cy="146793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6"/>
              <a:stretch>
                <a:fillRect/>
              </a:stretch>
            </a:blipFill>
          </p:spPr>
          <p:txBody>
            <a:bodyPr/>
            <a:lstStyle/>
            <a:p>
              <a:endParaRPr lang="en-CA"/>
            </a:p>
          </p:txBody>
        </p:sp>
      </p:grpSp>
      <p:sp>
        <p:nvSpPr>
          <p:cNvPr id="12" name="Freeform 12"/>
          <p:cNvSpPr/>
          <p:nvPr/>
        </p:nvSpPr>
        <p:spPr>
          <a:xfrm>
            <a:off x="0" y="9481998"/>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7"/>
            <a:stretch>
              <a:fillRect l="-30483" t="-96992" r="-38362" b="-94724"/>
            </a:stretch>
          </a:blipFill>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743199" y="8853697"/>
            <a:ext cx="12801602" cy="404603"/>
          </a:xfrm>
          <a:prstGeom prst="rect">
            <a:avLst/>
          </a:prstGeom>
        </p:spPr>
        <p:txBody>
          <a:bodyPr lIns="0" tIns="0" rIns="0" bIns="0" rtlCol="0" anchor="t">
            <a:spAutoFit/>
          </a:bodyPr>
          <a:lstStyle/>
          <a:p>
            <a:pPr algn="ctr">
              <a:lnSpc>
                <a:spcPts val="3424"/>
              </a:lnSpc>
              <a:spcBef>
                <a:spcPct val="0"/>
              </a:spcBef>
            </a:pPr>
            <a:r>
              <a:rPr lang="en-US" sz="2445" u="sng">
                <a:solidFill>
                  <a:srgbClr val="000000"/>
                </a:solidFill>
                <a:latin typeface="Canva Sans"/>
                <a:hlinkClick r:id="rId3" tooltip="https://www.youtube.com/watch?v=V4m9SefyRjg"/>
              </a:rPr>
              <a:t>Source: TEDEd</a:t>
            </a:r>
          </a:p>
        </p:txBody>
      </p:sp>
      <p:grpSp>
        <p:nvGrpSpPr>
          <p:cNvPr id="4" name="Group 4"/>
          <p:cNvGrpSpPr/>
          <p:nvPr/>
        </p:nvGrpSpPr>
        <p:grpSpPr>
          <a:xfrm>
            <a:off x="17144737" y="0"/>
            <a:ext cx="1143263" cy="1143263"/>
            <a:chOff x="0" y="0"/>
            <a:chExt cx="1524351" cy="1524351"/>
          </a:xfrm>
        </p:grpSpPr>
        <p:grpSp>
          <p:nvGrpSpPr>
            <p:cNvPr id="5" name="Group 5"/>
            <p:cNvGrpSpPr/>
            <p:nvPr/>
          </p:nvGrpSpPr>
          <p:grpSpPr>
            <a:xfrm>
              <a:off x="28210" y="28210"/>
              <a:ext cx="1467930" cy="146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4"/>
              <a:stretch>
                <a:fillRect/>
              </a:stretch>
            </a:blipFill>
          </p:spPr>
          <p:txBody>
            <a:bodyPr/>
            <a:lstStyle/>
            <a:p>
              <a:endParaRPr lang="en-CA"/>
            </a:p>
          </p:txBody>
        </p:sp>
      </p:grpSp>
      <p:sp>
        <p:nvSpPr>
          <p:cNvPr id="9" name="Freeform 9"/>
          <p:cNvSpPr/>
          <p:nvPr/>
        </p:nvSpPr>
        <p:spPr>
          <a:xfrm>
            <a:off x="0" y="0"/>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5"/>
            <a:stretch>
              <a:fillRect l="-30483" t="-96992" r="-38362" b="-94724"/>
            </a:stretch>
          </a:blipFill>
        </p:spPr>
        <p:txBody>
          <a:bodyPr/>
          <a:lstStyle/>
          <a:p>
            <a:endParaRPr lang="en-CA"/>
          </a:p>
        </p:txBody>
      </p:sp>
      <p:pic>
        <p:nvPicPr>
          <p:cNvPr id="10" name="Online Media 9" title="The secret language of trees - Camille Defrenne and Suzanne Simard">
            <a:hlinkClick r:id="" action="ppaction://media"/>
            <a:extLst>
              <a:ext uri="{FF2B5EF4-FFF2-40B4-BE49-F238E27FC236}">
                <a16:creationId xmlns:a16="http://schemas.microsoft.com/office/drawing/2014/main" id="{BA2F40BA-C5EB-F2DC-F616-9A03DDA09B79}"/>
              </a:ext>
            </a:extLst>
          </p:cNvPr>
          <p:cNvPicPr>
            <a:picLocks noRot="1" noChangeAspect="1"/>
          </p:cNvPicPr>
          <p:nvPr>
            <a:videoFile r:link="rId1"/>
          </p:nvPr>
        </p:nvPicPr>
        <p:blipFill>
          <a:blip r:embed="rId6"/>
          <a:stretch>
            <a:fillRect/>
          </a:stretch>
        </p:blipFill>
        <p:spPr>
          <a:xfrm>
            <a:off x="3048000" y="1701800"/>
            <a:ext cx="12192000" cy="688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8424925"/>
            <a:ext cx="18288000" cy="404603"/>
          </a:xfrm>
          <a:prstGeom prst="rect">
            <a:avLst/>
          </a:prstGeom>
        </p:spPr>
        <p:txBody>
          <a:bodyPr lIns="0" tIns="0" rIns="0" bIns="0" rtlCol="0" anchor="t">
            <a:spAutoFit/>
          </a:bodyPr>
          <a:lstStyle/>
          <a:p>
            <a:pPr algn="ctr">
              <a:lnSpc>
                <a:spcPts val="3424"/>
              </a:lnSpc>
            </a:pPr>
            <a:r>
              <a:rPr lang="en-US" sz="2445">
                <a:solidFill>
                  <a:srgbClr val="000000"/>
                </a:solidFill>
                <a:latin typeface="Canva Sans"/>
              </a:rPr>
              <a:t>Root systems </a:t>
            </a:r>
            <a:r>
              <a:rPr lang="en-US" sz="2445">
                <a:solidFill>
                  <a:srgbClr val="000000"/>
                </a:solidFill>
                <a:latin typeface="Canva Sans Bold"/>
              </a:rPr>
              <a:t>support</a:t>
            </a:r>
            <a:r>
              <a:rPr lang="en-US" sz="2445">
                <a:solidFill>
                  <a:srgbClr val="000000"/>
                </a:solidFill>
                <a:latin typeface="Canva Sans"/>
              </a:rPr>
              <a:t> the trees above.</a:t>
            </a:r>
          </a:p>
        </p:txBody>
      </p:sp>
      <p:sp>
        <p:nvSpPr>
          <p:cNvPr id="3" name="Freeform 3"/>
          <p:cNvSpPr/>
          <p:nvPr/>
        </p:nvSpPr>
        <p:spPr>
          <a:xfrm>
            <a:off x="5944299" y="-4245028"/>
            <a:ext cx="6426489" cy="9280129"/>
          </a:xfrm>
          <a:custGeom>
            <a:avLst/>
            <a:gdLst/>
            <a:ahLst/>
            <a:cxnLst/>
            <a:rect l="l" t="t" r="r" b="b"/>
            <a:pathLst>
              <a:path w="6426489" h="9280129">
                <a:moveTo>
                  <a:pt x="0" y="0"/>
                </a:moveTo>
                <a:lnTo>
                  <a:pt x="6426489" y="0"/>
                </a:lnTo>
                <a:lnTo>
                  <a:pt x="6426489" y="9280129"/>
                </a:lnTo>
                <a:lnTo>
                  <a:pt x="0" y="92801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7488714" y="4418436"/>
            <a:ext cx="3872521" cy="3496564"/>
          </a:xfrm>
          <a:custGeom>
            <a:avLst/>
            <a:gdLst/>
            <a:ahLst/>
            <a:cxnLst/>
            <a:rect l="l" t="t" r="r" b="b"/>
            <a:pathLst>
              <a:path w="3872521" h="3496564">
                <a:moveTo>
                  <a:pt x="0" y="0"/>
                </a:moveTo>
                <a:lnTo>
                  <a:pt x="3872521" y="0"/>
                </a:lnTo>
                <a:lnTo>
                  <a:pt x="3872521" y="3496564"/>
                </a:lnTo>
                <a:lnTo>
                  <a:pt x="0" y="3496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5" name="Group 5"/>
          <p:cNvGrpSpPr/>
          <p:nvPr/>
        </p:nvGrpSpPr>
        <p:grpSpPr>
          <a:xfrm>
            <a:off x="17144737" y="0"/>
            <a:ext cx="1143263" cy="1143263"/>
            <a:chOff x="0" y="0"/>
            <a:chExt cx="1524351" cy="1524351"/>
          </a:xfrm>
        </p:grpSpPr>
        <p:grpSp>
          <p:nvGrpSpPr>
            <p:cNvPr id="6" name="Group 6"/>
            <p:cNvGrpSpPr/>
            <p:nvPr/>
          </p:nvGrpSpPr>
          <p:grpSpPr>
            <a:xfrm>
              <a:off x="28210" y="28210"/>
              <a:ext cx="1467930" cy="146793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6"/>
              <a:stretch>
                <a:fillRect/>
              </a:stretch>
            </a:blipFill>
          </p:spPr>
          <p:txBody>
            <a:bodyPr/>
            <a:lstStyle/>
            <a:p>
              <a:endParaRPr lang="en-CA"/>
            </a:p>
          </p:txBody>
        </p:sp>
      </p:grpSp>
      <p:sp>
        <p:nvSpPr>
          <p:cNvPr id="10" name="Freeform 10"/>
          <p:cNvSpPr/>
          <p:nvPr/>
        </p:nvSpPr>
        <p:spPr>
          <a:xfrm>
            <a:off x="0" y="0"/>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7"/>
            <a:stretch>
              <a:fillRect l="-30483" t="-96992" r="-38362" b="-94724"/>
            </a:stretch>
          </a:blipFill>
        </p:spPr>
        <p:txBody>
          <a:bodyPr/>
          <a:lstStyle/>
          <a:p>
            <a:endParaRPr lang="en-CA"/>
          </a:p>
        </p:txBody>
      </p:sp>
      <p:sp>
        <p:nvSpPr>
          <p:cNvPr id="11" name="AutoShape 11"/>
          <p:cNvSpPr/>
          <p:nvPr/>
        </p:nvSpPr>
        <p:spPr>
          <a:xfrm flipV="1">
            <a:off x="3468064" y="4418436"/>
            <a:ext cx="12009092" cy="0"/>
          </a:xfrm>
          <a:prstGeom prst="line">
            <a:avLst/>
          </a:prstGeom>
          <a:ln w="38100" cap="flat">
            <a:solidFill>
              <a:srgbClr val="000000"/>
            </a:solidFill>
            <a:prstDash val="solid"/>
            <a:headEnd type="none" w="sm" len="sm"/>
            <a:tailEnd type="none" w="sm" len="sm"/>
          </a:ln>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54502" y="2179925"/>
            <a:ext cx="6378996" cy="5927151"/>
          </a:xfrm>
          <a:custGeom>
            <a:avLst/>
            <a:gdLst/>
            <a:ahLst/>
            <a:cxnLst/>
            <a:rect l="l" t="t" r="r" b="b"/>
            <a:pathLst>
              <a:path w="6378996" h="5927151">
                <a:moveTo>
                  <a:pt x="0" y="0"/>
                </a:moveTo>
                <a:lnTo>
                  <a:pt x="6378996" y="0"/>
                </a:lnTo>
                <a:lnTo>
                  <a:pt x="6378996" y="5927150"/>
                </a:lnTo>
                <a:lnTo>
                  <a:pt x="0" y="59271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2477951" y="8343900"/>
            <a:ext cx="13332098" cy="436017"/>
          </a:xfrm>
          <a:prstGeom prst="rect">
            <a:avLst/>
          </a:prstGeom>
        </p:spPr>
        <p:txBody>
          <a:bodyPr wrap="square" lIns="0" tIns="0" rIns="0" bIns="0" rtlCol="0" anchor="t">
            <a:spAutoFit/>
          </a:bodyPr>
          <a:lstStyle/>
          <a:p>
            <a:pPr algn="l">
              <a:lnSpc>
                <a:spcPts val="3424"/>
              </a:lnSpc>
            </a:pPr>
            <a:r>
              <a:rPr lang="en-US" sz="3200" dirty="0">
                <a:solidFill>
                  <a:srgbClr val="000000"/>
                </a:solidFill>
                <a:latin typeface="Canva Sans"/>
              </a:rPr>
              <a:t>We sometimes see the ‘fruit’ of </a:t>
            </a:r>
            <a:r>
              <a:rPr lang="en-US" sz="3200" dirty="0">
                <a:solidFill>
                  <a:srgbClr val="000000"/>
                </a:solidFill>
                <a:latin typeface="Canva Sans Bold"/>
              </a:rPr>
              <a:t>fungi</a:t>
            </a:r>
            <a:r>
              <a:rPr lang="en-US" sz="3200" dirty="0">
                <a:solidFill>
                  <a:srgbClr val="000000"/>
                </a:solidFill>
                <a:latin typeface="Canva Sans"/>
              </a:rPr>
              <a:t>, like mushrooms, in the forest.</a:t>
            </a:r>
          </a:p>
        </p:txBody>
      </p:sp>
      <p:sp>
        <p:nvSpPr>
          <p:cNvPr id="4" name="TextBox 4"/>
          <p:cNvSpPr txBox="1"/>
          <p:nvPr/>
        </p:nvSpPr>
        <p:spPr>
          <a:xfrm>
            <a:off x="13141356" y="4172974"/>
            <a:ext cx="1251596" cy="436017"/>
          </a:xfrm>
          <a:prstGeom prst="rect">
            <a:avLst/>
          </a:prstGeom>
        </p:spPr>
        <p:txBody>
          <a:bodyPr wrap="square" lIns="0" tIns="0" rIns="0" bIns="0" rtlCol="0" anchor="t">
            <a:spAutoFit/>
          </a:bodyPr>
          <a:lstStyle/>
          <a:p>
            <a:pPr algn="ctr">
              <a:lnSpc>
                <a:spcPts val="3424"/>
              </a:lnSpc>
              <a:spcBef>
                <a:spcPct val="0"/>
              </a:spcBef>
            </a:pPr>
            <a:r>
              <a:rPr lang="en-US" sz="3200" dirty="0">
                <a:solidFill>
                  <a:srgbClr val="000000"/>
                </a:solidFill>
                <a:latin typeface="Canva Sans Bold"/>
              </a:rPr>
              <a:t>fungi</a:t>
            </a:r>
          </a:p>
        </p:txBody>
      </p:sp>
      <p:sp>
        <p:nvSpPr>
          <p:cNvPr id="5" name="Freeform 5"/>
          <p:cNvSpPr/>
          <p:nvPr/>
        </p:nvSpPr>
        <p:spPr>
          <a:xfrm rot="-10800000">
            <a:off x="11771650" y="4211074"/>
            <a:ext cx="1251596" cy="378608"/>
          </a:xfrm>
          <a:custGeom>
            <a:avLst/>
            <a:gdLst/>
            <a:ahLst/>
            <a:cxnLst/>
            <a:rect l="l" t="t" r="r" b="b"/>
            <a:pathLst>
              <a:path w="1251596" h="378608">
                <a:moveTo>
                  <a:pt x="0" y="0"/>
                </a:moveTo>
                <a:lnTo>
                  <a:pt x="1251596" y="0"/>
                </a:lnTo>
                <a:lnTo>
                  <a:pt x="1251596" y="378608"/>
                </a:lnTo>
                <a:lnTo>
                  <a:pt x="0" y="3786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6" name="Group 6"/>
          <p:cNvGrpSpPr/>
          <p:nvPr/>
        </p:nvGrpSpPr>
        <p:grpSpPr>
          <a:xfrm>
            <a:off x="17144737" y="0"/>
            <a:ext cx="1143263" cy="1143263"/>
            <a:chOff x="0" y="0"/>
            <a:chExt cx="1524351" cy="1524351"/>
          </a:xfrm>
        </p:grpSpPr>
        <p:grpSp>
          <p:nvGrpSpPr>
            <p:cNvPr id="7" name="Group 7"/>
            <p:cNvGrpSpPr/>
            <p:nvPr/>
          </p:nvGrpSpPr>
          <p:grpSpPr>
            <a:xfrm>
              <a:off x="28210" y="28210"/>
              <a:ext cx="1467930" cy="146793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6"/>
              <a:stretch>
                <a:fillRect/>
              </a:stretch>
            </a:blipFill>
          </p:spPr>
          <p:txBody>
            <a:bodyPr/>
            <a:lstStyle/>
            <a:p>
              <a:endParaRPr lang="en-CA"/>
            </a:p>
          </p:txBody>
        </p:sp>
      </p:grpSp>
      <p:sp>
        <p:nvSpPr>
          <p:cNvPr id="11" name="Freeform 11"/>
          <p:cNvSpPr/>
          <p:nvPr/>
        </p:nvSpPr>
        <p:spPr>
          <a:xfrm>
            <a:off x="0" y="0"/>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7"/>
            <a:stretch>
              <a:fillRect l="-30483" t="-96992" r="-38362" b="-94724"/>
            </a:stretch>
          </a:blipFill>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062798"/>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6B4D3C"/>
            </a:solidFill>
          </p:spPr>
          <p:txBody>
            <a:bodyPr/>
            <a:lstStyle/>
            <a:p>
              <a:endParaRPr lang="en-CA"/>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3424"/>
                </a:lnSpc>
              </a:pPr>
              <a:endParaRPr/>
            </a:p>
          </p:txBody>
        </p:sp>
      </p:grpSp>
      <p:sp>
        <p:nvSpPr>
          <p:cNvPr id="5" name="Freeform 5"/>
          <p:cNvSpPr/>
          <p:nvPr/>
        </p:nvSpPr>
        <p:spPr>
          <a:xfrm rot="-10722874">
            <a:off x="7582948" y="2980288"/>
            <a:ext cx="3122105" cy="4114800"/>
          </a:xfrm>
          <a:custGeom>
            <a:avLst/>
            <a:gdLst/>
            <a:ahLst/>
            <a:cxnLst/>
            <a:rect l="l" t="t" r="r" b="b"/>
            <a:pathLst>
              <a:path w="3122105" h="4114800">
                <a:moveTo>
                  <a:pt x="0" y="0"/>
                </a:moveTo>
                <a:lnTo>
                  <a:pt x="3122104" y="0"/>
                </a:lnTo>
                <a:lnTo>
                  <a:pt x="3122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dirty="0"/>
          </a:p>
        </p:txBody>
      </p:sp>
      <p:sp>
        <p:nvSpPr>
          <p:cNvPr id="6" name="Freeform 6"/>
          <p:cNvSpPr/>
          <p:nvPr/>
        </p:nvSpPr>
        <p:spPr>
          <a:xfrm rot="121983">
            <a:off x="7035006" y="406431"/>
            <a:ext cx="4217983" cy="3919209"/>
          </a:xfrm>
          <a:custGeom>
            <a:avLst/>
            <a:gdLst/>
            <a:ahLst/>
            <a:cxnLst/>
            <a:rect l="l" t="t" r="r" b="b"/>
            <a:pathLst>
              <a:path w="4217983" h="3919209">
                <a:moveTo>
                  <a:pt x="0" y="0"/>
                </a:moveTo>
                <a:lnTo>
                  <a:pt x="4217984" y="0"/>
                </a:lnTo>
                <a:lnTo>
                  <a:pt x="4217984" y="3919210"/>
                </a:lnTo>
                <a:lnTo>
                  <a:pt x="0" y="3919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TextBox 7"/>
          <p:cNvSpPr txBox="1"/>
          <p:nvPr/>
        </p:nvSpPr>
        <p:spPr>
          <a:xfrm>
            <a:off x="4373720" y="7454299"/>
            <a:ext cx="9540553" cy="1744067"/>
          </a:xfrm>
          <a:prstGeom prst="rect">
            <a:avLst/>
          </a:prstGeom>
        </p:spPr>
        <p:txBody>
          <a:bodyPr lIns="0" tIns="0" rIns="0" bIns="0" rtlCol="0" anchor="t">
            <a:spAutoFit/>
          </a:bodyPr>
          <a:lstStyle/>
          <a:p>
            <a:pPr algn="ctr">
              <a:lnSpc>
                <a:spcPts val="3424"/>
              </a:lnSpc>
            </a:pPr>
            <a:r>
              <a:rPr lang="en-US" sz="3200" dirty="0">
                <a:solidFill>
                  <a:srgbClr val="000000"/>
                </a:solidFill>
                <a:latin typeface="Canva Sans"/>
              </a:rPr>
              <a:t>Like trees, </a:t>
            </a:r>
            <a:r>
              <a:rPr lang="en-US" sz="3200" dirty="0">
                <a:solidFill>
                  <a:srgbClr val="000000"/>
                </a:solidFill>
                <a:latin typeface="Canva Sans Bold"/>
              </a:rPr>
              <a:t>fungi</a:t>
            </a:r>
            <a:r>
              <a:rPr lang="en-US" sz="3200" dirty="0">
                <a:solidFill>
                  <a:srgbClr val="000000"/>
                </a:solidFill>
                <a:latin typeface="Canva Sans"/>
              </a:rPr>
              <a:t> also have root-like structures, called </a:t>
            </a:r>
            <a:r>
              <a:rPr lang="en-US" sz="3200" dirty="0">
                <a:solidFill>
                  <a:srgbClr val="000000"/>
                </a:solidFill>
                <a:latin typeface="Canva Sans Bold"/>
              </a:rPr>
              <a:t>mycelium</a:t>
            </a:r>
            <a:r>
              <a:rPr lang="en-US" sz="3200" dirty="0">
                <a:solidFill>
                  <a:srgbClr val="000000"/>
                </a:solidFill>
                <a:latin typeface="Canva Sans"/>
              </a:rPr>
              <a:t>.</a:t>
            </a:r>
          </a:p>
          <a:p>
            <a:pPr algn="ctr">
              <a:lnSpc>
                <a:spcPts val="3424"/>
              </a:lnSpc>
            </a:pPr>
            <a:endParaRPr lang="en-US" sz="3200" dirty="0">
              <a:solidFill>
                <a:srgbClr val="000000"/>
              </a:solidFill>
              <a:latin typeface="Canva Sans"/>
            </a:endParaRPr>
          </a:p>
          <a:p>
            <a:pPr algn="ctr">
              <a:lnSpc>
                <a:spcPts val="3424"/>
              </a:lnSpc>
            </a:pPr>
            <a:r>
              <a:rPr lang="en-US" sz="3200" dirty="0">
                <a:solidFill>
                  <a:srgbClr val="000000"/>
                </a:solidFill>
                <a:latin typeface="Canva Sans"/>
              </a:rPr>
              <a:t>Mycelium is made up of </a:t>
            </a:r>
            <a:r>
              <a:rPr lang="en-US" sz="3200" b="1" dirty="0">
                <a:solidFill>
                  <a:srgbClr val="000000"/>
                </a:solidFill>
                <a:latin typeface="Canva Sans"/>
              </a:rPr>
              <a:t>hyphae.</a:t>
            </a:r>
          </a:p>
        </p:txBody>
      </p:sp>
      <p:sp>
        <p:nvSpPr>
          <p:cNvPr id="8" name="TextBox 8"/>
          <p:cNvSpPr txBox="1"/>
          <p:nvPr/>
        </p:nvSpPr>
        <p:spPr>
          <a:xfrm>
            <a:off x="3962400" y="4867546"/>
            <a:ext cx="1978053" cy="436017"/>
          </a:xfrm>
          <a:prstGeom prst="rect">
            <a:avLst/>
          </a:prstGeom>
        </p:spPr>
        <p:txBody>
          <a:bodyPr wrap="square" lIns="0" tIns="0" rIns="0" bIns="0" rtlCol="0" anchor="t">
            <a:spAutoFit/>
          </a:bodyPr>
          <a:lstStyle/>
          <a:p>
            <a:pPr algn="ctr">
              <a:lnSpc>
                <a:spcPts val="3424"/>
              </a:lnSpc>
              <a:spcBef>
                <a:spcPct val="0"/>
              </a:spcBef>
            </a:pPr>
            <a:r>
              <a:rPr lang="en-US" sz="3200" dirty="0">
                <a:solidFill>
                  <a:srgbClr val="FFFFFF"/>
                </a:solidFill>
                <a:latin typeface="Canva Sans Bold"/>
              </a:rPr>
              <a:t>mycelium</a:t>
            </a:r>
          </a:p>
        </p:txBody>
      </p:sp>
      <p:sp>
        <p:nvSpPr>
          <p:cNvPr id="9" name="Freeform 9"/>
          <p:cNvSpPr/>
          <p:nvPr/>
        </p:nvSpPr>
        <p:spPr>
          <a:xfrm>
            <a:off x="6004302" y="4917751"/>
            <a:ext cx="1251596" cy="378608"/>
          </a:xfrm>
          <a:custGeom>
            <a:avLst/>
            <a:gdLst/>
            <a:ahLst/>
            <a:cxnLst/>
            <a:rect l="l" t="t" r="r" b="b"/>
            <a:pathLst>
              <a:path w="1251596" h="378608">
                <a:moveTo>
                  <a:pt x="0" y="0"/>
                </a:moveTo>
                <a:lnTo>
                  <a:pt x="1251596" y="0"/>
                </a:lnTo>
                <a:lnTo>
                  <a:pt x="1251596" y="378608"/>
                </a:lnTo>
                <a:lnTo>
                  <a:pt x="0" y="3786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0" name="TextBox 10"/>
          <p:cNvSpPr txBox="1"/>
          <p:nvPr/>
        </p:nvSpPr>
        <p:spPr>
          <a:xfrm>
            <a:off x="12256604" y="2721394"/>
            <a:ext cx="1459396" cy="436017"/>
          </a:xfrm>
          <a:prstGeom prst="rect">
            <a:avLst/>
          </a:prstGeom>
        </p:spPr>
        <p:txBody>
          <a:bodyPr wrap="square" lIns="0" tIns="0" rIns="0" bIns="0" rtlCol="0" anchor="t">
            <a:spAutoFit/>
          </a:bodyPr>
          <a:lstStyle/>
          <a:p>
            <a:pPr algn="ctr">
              <a:lnSpc>
                <a:spcPts val="3424"/>
              </a:lnSpc>
              <a:spcBef>
                <a:spcPct val="0"/>
              </a:spcBef>
            </a:pPr>
            <a:r>
              <a:rPr lang="en-US" sz="3200" dirty="0">
                <a:solidFill>
                  <a:srgbClr val="000000"/>
                </a:solidFill>
                <a:latin typeface="Canva Sans Bold"/>
              </a:rPr>
              <a:t>fungi</a:t>
            </a:r>
          </a:p>
        </p:txBody>
      </p:sp>
      <p:sp>
        <p:nvSpPr>
          <p:cNvPr id="11" name="Freeform 11"/>
          <p:cNvSpPr/>
          <p:nvPr/>
        </p:nvSpPr>
        <p:spPr>
          <a:xfrm rot="-10800000">
            <a:off x="10886897" y="2759494"/>
            <a:ext cx="1251596" cy="378608"/>
          </a:xfrm>
          <a:custGeom>
            <a:avLst/>
            <a:gdLst/>
            <a:ahLst/>
            <a:cxnLst/>
            <a:rect l="l" t="t" r="r" b="b"/>
            <a:pathLst>
              <a:path w="1251596" h="378608">
                <a:moveTo>
                  <a:pt x="0" y="0"/>
                </a:moveTo>
                <a:lnTo>
                  <a:pt x="1251596" y="0"/>
                </a:lnTo>
                <a:lnTo>
                  <a:pt x="1251596" y="378608"/>
                </a:lnTo>
                <a:lnTo>
                  <a:pt x="0" y="3786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12" name="Group 12"/>
          <p:cNvGrpSpPr/>
          <p:nvPr/>
        </p:nvGrpSpPr>
        <p:grpSpPr>
          <a:xfrm>
            <a:off x="17144737" y="0"/>
            <a:ext cx="1143263" cy="1143263"/>
            <a:chOff x="0" y="0"/>
            <a:chExt cx="1524351" cy="1524351"/>
          </a:xfrm>
        </p:grpSpPr>
        <p:grpSp>
          <p:nvGrpSpPr>
            <p:cNvPr id="13" name="Group 13"/>
            <p:cNvGrpSpPr/>
            <p:nvPr/>
          </p:nvGrpSpPr>
          <p:grpSpPr>
            <a:xfrm>
              <a:off x="28210" y="28210"/>
              <a:ext cx="1467930" cy="146793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10"/>
              <a:stretch>
                <a:fillRect/>
              </a:stretch>
            </a:blipFill>
          </p:spPr>
          <p:txBody>
            <a:bodyPr/>
            <a:lstStyle/>
            <a:p>
              <a:endParaRPr lang="en-CA"/>
            </a:p>
          </p:txBody>
        </p:sp>
      </p:grpSp>
      <p:sp>
        <p:nvSpPr>
          <p:cNvPr id="17" name="Freeform 17"/>
          <p:cNvSpPr/>
          <p:nvPr/>
        </p:nvSpPr>
        <p:spPr>
          <a:xfrm>
            <a:off x="0" y="0"/>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11"/>
            <a:stretch>
              <a:fillRect l="-30483" t="-96992" r="-38362" b="-94724"/>
            </a:stretch>
          </a:blipFill>
        </p:spPr>
        <p:txBody>
          <a:bodyPr/>
          <a:lstStyle/>
          <a:p>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44299" y="-4245028"/>
            <a:ext cx="6426489" cy="9280129"/>
          </a:xfrm>
          <a:custGeom>
            <a:avLst/>
            <a:gdLst/>
            <a:ahLst/>
            <a:cxnLst/>
            <a:rect l="l" t="t" r="r" b="b"/>
            <a:pathLst>
              <a:path w="6426489" h="9280129">
                <a:moveTo>
                  <a:pt x="0" y="0"/>
                </a:moveTo>
                <a:lnTo>
                  <a:pt x="6426489" y="0"/>
                </a:lnTo>
                <a:lnTo>
                  <a:pt x="6426489" y="9280129"/>
                </a:lnTo>
                <a:lnTo>
                  <a:pt x="0" y="92801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3" name="Group 3"/>
          <p:cNvGrpSpPr/>
          <p:nvPr/>
        </p:nvGrpSpPr>
        <p:grpSpPr>
          <a:xfrm>
            <a:off x="-19050" y="4828900"/>
            <a:ext cx="18288000" cy="3086100"/>
            <a:chOff x="0" y="0"/>
            <a:chExt cx="4816593" cy="812800"/>
          </a:xfrm>
        </p:grpSpPr>
        <p:sp>
          <p:nvSpPr>
            <p:cNvPr id="4" name="Freeform 4"/>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6B4D3C"/>
            </a:solidFill>
          </p:spPr>
          <p:txBody>
            <a:bodyPr/>
            <a:lstStyle/>
            <a:p>
              <a:endParaRPr lang="en-CA"/>
            </a:p>
          </p:txBody>
        </p:sp>
        <p:sp>
          <p:nvSpPr>
            <p:cNvPr id="5" name="TextBox 5"/>
            <p:cNvSpPr txBox="1"/>
            <p:nvPr/>
          </p:nvSpPr>
          <p:spPr>
            <a:xfrm>
              <a:off x="0" y="-38100"/>
              <a:ext cx="4816593" cy="850900"/>
            </a:xfrm>
            <a:prstGeom prst="rect">
              <a:avLst/>
            </a:prstGeom>
          </p:spPr>
          <p:txBody>
            <a:bodyPr lIns="50800" tIns="50800" rIns="50800" bIns="50800" rtlCol="0" anchor="ctr"/>
            <a:lstStyle/>
            <a:p>
              <a:pPr algn="ctr">
                <a:lnSpc>
                  <a:spcPts val="3424"/>
                </a:lnSpc>
              </a:pPr>
              <a:endParaRPr/>
            </a:p>
          </p:txBody>
        </p:sp>
      </p:grpSp>
      <p:sp>
        <p:nvSpPr>
          <p:cNvPr id="6" name="Freeform 6"/>
          <p:cNvSpPr/>
          <p:nvPr/>
        </p:nvSpPr>
        <p:spPr>
          <a:xfrm rot="-10722874">
            <a:off x="6653163" y="4380174"/>
            <a:ext cx="1709200" cy="2252653"/>
          </a:xfrm>
          <a:custGeom>
            <a:avLst/>
            <a:gdLst/>
            <a:ahLst/>
            <a:cxnLst/>
            <a:rect l="l" t="t" r="r" b="b"/>
            <a:pathLst>
              <a:path w="1709200" h="2252653">
                <a:moveTo>
                  <a:pt x="0" y="0"/>
                </a:moveTo>
                <a:lnTo>
                  <a:pt x="1709201" y="0"/>
                </a:lnTo>
                <a:lnTo>
                  <a:pt x="1709201" y="2252653"/>
                </a:lnTo>
                <a:lnTo>
                  <a:pt x="0" y="22526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rot="121983">
            <a:off x="6353193" y="2916870"/>
            <a:ext cx="2309141" cy="2145576"/>
          </a:xfrm>
          <a:custGeom>
            <a:avLst/>
            <a:gdLst/>
            <a:ahLst/>
            <a:cxnLst/>
            <a:rect l="l" t="t" r="r" b="b"/>
            <a:pathLst>
              <a:path w="2309141" h="2145576">
                <a:moveTo>
                  <a:pt x="0" y="0"/>
                </a:moveTo>
                <a:lnTo>
                  <a:pt x="2309141" y="0"/>
                </a:lnTo>
                <a:lnTo>
                  <a:pt x="2309141" y="2145577"/>
                </a:lnTo>
                <a:lnTo>
                  <a:pt x="0" y="21455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8" name="Freeform 8"/>
          <p:cNvSpPr/>
          <p:nvPr/>
        </p:nvSpPr>
        <p:spPr>
          <a:xfrm>
            <a:off x="4995513" y="5323249"/>
            <a:ext cx="1251596" cy="378608"/>
          </a:xfrm>
          <a:custGeom>
            <a:avLst/>
            <a:gdLst/>
            <a:ahLst/>
            <a:cxnLst/>
            <a:rect l="l" t="t" r="r" b="b"/>
            <a:pathLst>
              <a:path w="1251596" h="378608">
                <a:moveTo>
                  <a:pt x="0" y="0"/>
                </a:moveTo>
                <a:lnTo>
                  <a:pt x="1251596" y="0"/>
                </a:lnTo>
                <a:lnTo>
                  <a:pt x="1251596" y="378608"/>
                </a:lnTo>
                <a:lnTo>
                  <a:pt x="0" y="3786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9" name="Freeform 9"/>
          <p:cNvSpPr/>
          <p:nvPr/>
        </p:nvSpPr>
        <p:spPr>
          <a:xfrm>
            <a:off x="4995513" y="3800355"/>
            <a:ext cx="1251596" cy="378608"/>
          </a:xfrm>
          <a:custGeom>
            <a:avLst/>
            <a:gdLst/>
            <a:ahLst/>
            <a:cxnLst/>
            <a:rect l="l" t="t" r="r" b="b"/>
            <a:pathLst>
              <a:path w="1251596" h="378608">
                <a:moveTo>
                  <a:pt x="0" y="0"/>
                </a:moveTo>
                <a:lnTo>
                  <a:pt x="1251596" y="0"/>
                </a:lnTo>
                <a:lnTo>
                  <a:pt x="1251596" y="378608"/>
                </a:lnTo>
                <a:lnTo>
                  <a:pt x="0" y="3786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0" name="Freeform 10"/>
          <p:cNvSpPr/>
          <p:nvPr/>
        </p:nvSpPr>
        <p:spPr>
          <a:xfrm>
            <a:off x="7488714" y="4418436"/>
            <a:ext cx="3872521" cy="3496564"/>
          </a:xfrm>
          <a:custGeom>
            <a:avLst/>
            <a:gdLst/>
            <a:ahLst/>
            <a:cxnLst/>
            <a:rect l="l" t="t" r="r" b="b"/>
            <a:pathLst>
              <a:path w="3872521" h="3496564">
                <a:moveTo>
                  <a:pt x="0" y="0"/>
                </a:moveTo>
                <a:lnTo>
                  <a:pt x="3872521" y="0"/>
                </a:lnTo>
                <a:lnTo>
                  <a:pt x="3872521" y="3496564"/>
                </a:lnTo>
                <a:lnTo>
                  <a:pt x="0" y="34965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1" name="Freeform 11"/>
          <p:cNvSpPr/>
          <p:nvPr/>
        </p:nvSpPr>
        <p:spPr>
          <a:xfrm rot="-10800000">
            <a:off x="10735437" y="5677647"/>
            <a:ext cx="1251596" cy="378608"/>
          </a:xfrm>
          <a:custGeom>
            <a:avLst/>
            <a:gdLst/>
            <a:ahLst/>
            <a:cxnLst/>
            <a:rect l="l" t="t" r="r" b="b"/>
            <a:pathLst>
              <a:path w="1251596" h="378608">
                <a:moveTo>
                  <a:pt x="0" y="0"/>
                </a:moveTo>
                <a:lnTo>
                  <a:pt x="1251596" y="0"/>
                </a:lnTo>
                <a:lnTo>
                  <a:pt x="1251596" y="378607"/>
                </a:lnTo>
                <a:lnTo>
                  <a:pt x="0" y="3786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2" name="Freeform 12"/>
          <p:cNvSpPr/>
          <p:nvPr/>
        </p:nvSpPr>
        <p:spPr>
          <a:xfrm rot="-8836370">
            <a:off x="5855254" y="5855629"/>
            <a:ext cx="2476989" cy="2019428"/>
          </a:xfrm>
          <a:custGeom>
            <a:avLst/>
            <a:gdLst/>
            <a:ahLst/>
            <a:cxnLst/>
            <a:rect l="l" t="t" r="r" b="b"/>
            <a:pathLst>
              <a:path w="2222000" h="1758158">
                <a:moveTo>
                  <a:pt x="0" y="0"/>
                </a:moveTo>
                <a:lnTo>
                  <a:pt x="2222000" y="0"/>
                </a:lnTo>
                <a:lnTo>
                  <a:pt x="2222000" y="1758158"/>
                </a:lnTo>
                <a:lnTo>
                  <a:pt x="0" y="175815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3" name="TextBox 13"/>
          <p:cNvSpPr txBox="1"/>
          <p:nvPr/>
        </p:nvSpPr>
        <p:spPr>
          <a:xfrm>
            <a:off x="2995006" y="8058200"/>
            <a:ext cx="12297988" cy="1744067"/>
          </a:xfrm>
          <a:prstGeom prst="rect">
            <a:avLst/>
          </a:prstGeom>
        </p:spPr>
        <p:txBody>
          <a:bodyPr wrap="square" lIns="0" tIns="0" rIns="0" bIns="0" rtlCol="0" anchor="t">
            <a:spAutoFit/>
          </a:bodyPr>
          <a:lstStyle/>
          <a:p>
            <a:pPr algn="ctr">
              <a:lnSpc>
                <a:spcPts val="3424"/>
              </a:lnSpc>
            </a:pPr>
            <a:r>
              <a:rPr lang="en-US" sz="3200" dirty="0">
                <a:solidFill>
                  <a:srgbClr val="000000"/>
                </a:solidFill>
                <a:latin typeface="Canva Sans Bold"/>
              </a:rPr>
              <a:t>Mycelium</a:t>
            </a:r>
            <a:r>
              <a:rPr lang="en-US" sz="3200" dirty="0">
                <a:solidFill>
                  <a:srgbClr val="000000"/>
                </a:solidFill>
                <a:latin typeface="Canva Sans"/>
              </a:rPr>
              <a:t> and tree roots have a </a:t>
            </a:r>
            <a:r>
              <a:rPr lang="en-US" sz="3200" dirty="0">
                <a:solidFill>
                  <a:srgbClr val="000000"/>
                </a:solidFill>
                <a:latin typeface="Canva Sans Bold"/>
              </a:rPr>
              <a:t>symbiotic</a:t>
            </a:r>
            <a:r>
              <a:rPr lang="en-US" sz="3200" dirty="0">
                <a:solidFill>
                  <a:srgbClr val="000000"/>
                </a:solidFill>
                <a:latin typeface="Canva Sans"/>
              </a:rPr>
              <a:t> relationship. </a:t>
            </a:r>
          </a:p>
          <a:p>
            <a:pPr algn="ctr">
              <a:lnSpc>
                <a:spcPts val="3424"/>
              </a:lnSpc>
            </a:pPr>
            <a:endParaRPr lang="en-US" sz="3200" dirty="0">
              <a:solidFill>
                <a:srgbClr val="000000"/>
              </a:solidFill>
              <a:latin typeface="Canva Sans"/>
            </a:endParaRPr>
          </a:p>
          <a:p>
            <a:pPr algn="ctr">
              <a:lnSpc>
                <a:spcPts val="3424"/>
              </a:lnSpc>
            </a:pPr>
            <a:r>
              <a:rPr lang="en-US" sz="3200" dirty="0">
                <a:solidFill>
                  <a:srgbClr val="000000"/>
                </a:solidFill>
                <a:latin typeface="Canva Sans"/>
              </a:rPr>
              <a:t>Symbiotic relationship means that more than one organism is interacting with each other. </a:t>
            </a:r>
          </a:p>
        </p:txBody>
      </p:sp>
      <p:sp>
        <p:nvSpPr>
          <p:cNvPr id="14" name="TextBox 14"/>
          <p:cNvSpPr txBox="1"/>
          <p:nvPr/>
        </p:nvSpPr>
        <p:spPr>
          <a:xfrm>
            <a:off x="2647492" y="5273044"/>
            <a:ext cx="2284172" cy="436017"/>
          </a:xfrm>
          <a:prstGeom prst="rect">
            <a:avLst/>
          </a:prstGeom>
        </p:spPr>
        <p:txBody>
          <a:bodyPr wrap="square" lIns="0" tIns="0" rIns="0" bIns="0" rtlCol="0" anchor="t">
            <a:spAutoFit/>
          </a:bodyPr>
          <a:lstStyle/>
          <a:p>
            <a:pPr algn="ctr">
              <a:lnSpc>
                <a:spcPts val="3424"/>
              </a:lnSpc>
              <a:spcBef>
                <a:spcPct val="0"/>
              </a:spcBef>
            </a:pPr>
            <a:r>
              <a:rPr lang="en-US" sz="3200" dirty="0">
                <a:solidFill>
                  <a:srgbClr val="FFFFFF"/>
                </a:solidFill>
                <a:latin typeface="Canva Sans Bold"/>
              </a:rPr>
              <a:t>mycelium</a:t>
            </a:r>
          </a:p>
        </p:txBody>
      </p:sp>
      <p:sp>
        <p:nvSpPr>
          <p:cNvPr id="15" name="TextBox 15"/>
          <p:cNvSpPr txBox="1"/>
          <p:nvPr/>
        </p:nvSpPr>
        <p:spPr>
          <a:xfrm>
            <a:off x="3439216" y="3762255"/>
            <a:ext cx="1389830" cy="436017"/>
          </a:xfrm>
          <a:prstGeom prst="rect">
            <a:avLst/>
          </a:prstGeom>
        </p:spPr>
        <p:txBody>
          <a:bodyPr wrap="square" lIns="0" tIns="0" rIns="0" bIns="0" rtlCol="0" anchor="t">
            <a:spAutoFit/>
          </a:bodyPr>
          <a:lstStyle/>
          <a:p>
            <a:pPr algn="ctr">
              <a:lnSpc>
                <a:spcPts val="3424"/>
              </a:lnSpc>
              <a:spcBef>
                <a:spcPct val="0"/>
              </a:spcBef>
            </a:pPr>
            <a:r>
              <a:rPr lang="en-US" sz="3200" dirty="0">
                <a:solidFill>
                  <a:srgbClr val="000000"/>
                </a:solidFill>
                <a:latin typeface="Canva Sans Bold"/>
              </a:rPr>
              <a:t>fungi</a:t>
            </a:r>
          </a:p>
        </p:txBody>
      </p:sp>
      <p:sp>
        <p:nvSpPr>
          <p:cNvPr id="16" name="TextBox 16"/>
          <p:cNvSpPr txBox="1"/>
          <p:nvPr/>
        </p:nvSpPr>
        <p:spPr>
          <a:xfrm>
            <a:off x="12124876" y="5645599"/>
            <a:ext cx="1972123" cy="872034"/>
          </a:xfrm>
          <a:prstGeom prst="rect">
            <a:avLst/>
          </a:prstGeom>
        </p:spPr>
        <p:txBody>
          <a:bodyPr wrap="square" lIns="0" tIns="0" rIns="0" bIns="0" rtlCol="0" anchor="t">
            <a:spAutoFit/>
          </a:bodyPr>
          <a:lstStyle/>
          <a:p>
            <a:pPr algn="ctr">
              <a:lnSpc>
                <a:spcPts val="3424"/>
              </a:lnSpc>
              <a:spcBef>
                <a:spcPct val="0"/>
              </a:spcBef>
            </a:pPr>
            <a:r>
              <a:rPr lang="en-US" sz="3200" dirty="0">
                <a:solidFill>
                  <a:srgbClr val="FFFFFF"/>
                </a:solidFill>
                <a:latin typeface="Canva Sans Bold"/>
              </a:rPr>
              <a:t>Tree roots</a:t>
            </a:r>
          </a:p>
        </p:txBody>
      </p:sp>
      <p:sp>
        <p:nvSpPr>
          <p:cNvPr id="17" name="TextBox 17"/>
          <p:cNvSpPr txBox="1"/>
          <p:nvPr/>
        </p:nvSpPr>
        <p:spPr>
          <a:xfrm>
            <a:off x="6155614" y="6613615"/>
            <a:ext cx="1333095" cy="846386"/>
          </a:xfrm>
          <a:prstGeom prst="rect">
            <a:avLst/>
          </a:prstGeom>
        </p:spPr>
        <p:txBody>
          <a:bodyPr wrap="square" lIns="0" tIns="0" rIns="0" bIns="0" rtlCol="0" anchor="t">
            <a:spAutoFit/>
          </a:bodyPr>
          <a:lstStyle/>
          <a:p>
            <a:pPr algn="ctr">
              <a:lnSpc>
                <a:spcPts val="2207"/>
              </a:lnSpc>
              <a:spcBef>
                <a:spcPct val="0"/>
              </a:spcBef>
            </a:pPr>
            <a:r>
              <a:rPr lang="en-US" sz="2000" dirty="0">
                <a:solidFill>
                  <a:srgbClr val="000000"/>
                </a:solidFill>
                <a:latin typeface="Canva Sans Bold"/>
              </a:rPr>
              <a:t>We help each other!</a:t>
            </a:r>
          </a:p>
        </p:txBody>
      </p:sp>
      <p:grpSp>
        <p:nvGrpSpPr>
          <p:cNvPr id="18" name="Group 18"/>
          <p:cNvGrpSpPr/>
          <p:nvPr/>
        </p:nvGrpSpPr>
        <p:grpSpPr>
          <a:xfrm>
            <a:off x="17144737" y="0"/>
            <a:ext cx="1143263" cy="1143263"/>
            <a:chOff x="0" y="0"/>
            <a:chExt cx="1524351" cy="1524351"/>
          </a:xfrm>
        </p:grpSpPr>
        <p:grpSp>
          <p:nvGrpSpPr>
            <p:cNvPr id="19" name="Group 19"/>
            <p:cNvGrpSpPr/>
            <p:nvPr/>
          </p:nvGrpSpPr>
          <p:grpSpPr>
            <a:xfrm>
              <a:off x="28210" y="28210"/>
              <a:ext cx="1467930" cy="146793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16"/>
              <a:stretch>
                <a:fillRect/>
              </a:stretch>
            </a:blipFill>
          </p:spPr>
          <p:txBody>
            <a:bodyPr/>
            <a:lstStyle/>
            <a:p>
              <a:endParaRPr lang="en-CA"/>
            </a:p>
          </p:txBody>
        </p:sp>
      </p:grpSp>
      <p:sp>
        <p:nvSpPr>
          <p:cNvPr id="23" name="Freeform 23"/>
          <p:cNvSpPr/>
          <p:nvPr/>
        </p:nvSpPr>
        <p:spPr>
          <a:xfrm>
            <a:off x="0" y="0"/>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17"/>
            <a:stretch>
              <a:fillRect l="-30483" t="-96992" r="-38362" b="-94724"/>
            </a:stretch>
          </a:blipFill>
        </p:spPr>
        <p:txBody>
          <a:bodyPr/>
          <a:lstStyle/>
          <a:p>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5637302"/>
            <a:ext cx="18288000" cy="2277698"/>
            <a:chOff x="0" y="0"/>
            <a:chExt cx="4816593" cy="599888"/>
          </a:xfrm>
        </p:grpSpPr>
        <p:sp>
          <p:nvSpPr>
            <p:cNvPr id="3" name="Freeform 3"/>
            <p:cNvSpPr/>
            <p:nvPr/>
          </p:nvSpPr>
          <p:spPr>
            <a:xfrm>
              <a:off x="0" y="0"/>
              <a:ext cx="4816592" cy="599888"/>
            </a:xfrm>
            <a:custGeom>
              <a:avLst/>
              <a:gdLst/>
              <a:ahLst/>
              <a:cxnLst/>
              <a:rect l="l" t="t" r="r" b="b"/>
              <a:pathLst>
                <a:path w="4816592" h="599888">
                  <a:moveTo>
                    <a:pt x="0" y="0"/>
                  </a:moveTo>
                  <a:lnTo>
                    <a:pt x="4816592" y="0"/>
                  </a:lnTo>
                  <a:lnTo>
                    <a:pt x="4816592" y="599888"/>
                  </a:lnTo>
                  <a:lnTo>
                    <a:pt x="0" y="599888"/>
                  </a:lnTo>
                  <a:close/>
                </a:path>
              </a:pathLst>
            </a:custGeom>
            <a:solidFill>
              <a:srgbClr val="6B4D3C"/>
            </a:solidFill>
          </p:spPr>
          <p:txBody>
            <a:bodyPr/>
            <a:lstStyle/>
            <a:p>
              <a:endParaRPr lang="en-CA"/>
            </a:p>
          </p:txBody>
        </p:sp>
        <p:sp>
          <p:nvSpPr>
            <p:cNvPr id="4" name="TextBox 4"/>
            <p:cNvSpPr txBox="1"/>
            <p:nvPr/>
          </p:nvSpPr>
          <p:spPr>
            <a:xfrm>
              <a:off x="0" y="-38100"/>
              <a:ext cx="4816593" cy="637988"/>
            </a:xfrm>
            <a:prstGeom prst="rect">
              <a:avLst/>
            </a:prstGeom>
          </p:spPr>
          <p:txBody>
            <a:bodyPr lIns="50800" tIns="50800" rIns="50800" bIns="50800" rtlCol="0" anchor="ctr"/>
            <a:lstStyle/>
            <a:p>
              <a:pPr algn="ctr">
                <a:lnSpc>
                  <a:spcPts val="3424"/>
                </a:lnSpc>
              </a:pPr>
              <a:endParaRPr/>
            </a:p>
          </p:txBody>
        </p:sp>
      </p:grpSp>
      <p:sp>
        <p:nvSpPr>
          <p:cNvPr id="5" name="Freeform 5"/>
          <p:cNvSpPr/>
          <p:nvPr/>
        </p:nvSpPr>
        <p:spPr>
          <a:xfrm>
            <a:off x="4153928" y="1138862"/>
            <a:ext cx="3195595" cy="4614578"/>
          </a:xfrm>
          <a:custGeom>
            <a:avLst/>
            <a:gdLst/>
            <a:ahLst/>
            <a:cxnLst/>
            <a:rect l="l" t="t" r="r" b="b"/>
            <a:pathLst>
              <a:path w="3195595" h="4614578">
                <a:moveTo>
                  <a:pt x="0" y="0"/>
                </a:moveTo>
                <a:lnTo>
                  <a:pt x="3195596" y="0"/>
                </a:lnTo>
                <a:lnTo>
                  <a:pt x="3195596" y="4614578"/>
                </a:lnTo>
                <a:lnTo>
                  <a:pt x="0" y="46145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4921894" y="5446802"/>
            <a:ext cx="1925625" cy="1738679"/>
          </a:xfrm>
          <a:custGeom>
            <a:avLst/>
            <a:gdLst/>
            <a:ahLst/>
            <a:cxnLst/>
            <a:rect l="l" t="t" r="r" b="b"/>
            <a:pathLst>
              <a:path w="1925625" h="1738679">
                <a:moveTo>
                  <a:pt x="0" y="0"/>
                </a:moveTo>
                <a:lnTo>
                  <a:pt x="1925626" y="0"/>
                </a:lnTo>
                <a:lnTo>
                  <a:pt x="1925626" y="1738679"/>
                </a:lnTo>
                <a:lnTo>
                  <a:pt x="0" y="17386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909138" y="0"/>
            <a:ext cx="2429552" cy="2429552"/>
          </a:xfrm>
          <a:custGeom>
            <a:avLst/>
            <a:gdLst/>
            <a:ahLst/>
            <a:cxnLst/>
            <a:rect l="l" t="t" r="r" b="b"/>
            <a:pathLst>
              <a:path w="2429552" h="2429552">
                <a:moveTo>
                  <a:pt x="0" y="0"/>
                </a:moveTo>
                <a:lnTo>
                  <a:pt x="2429551" y="0"/>
                </a:lnTo>
                <a:lnTo>
                  <a:pt x="2429551" y="2429552"/>
                </a:lnTo>
                <a:lnTo>
                  <a:pt x="0" y="2429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8" name="Freeform 8"/>
          <p:cNvSpPr/>
          <p:nvPr/>
        </p:nvSpPr>
        <p:spPr>
          <a:xfrm>
            <a:off x="7063109" y="254383"/>
            <a:ext cx="2137981" cy="1477880"/>
          </a:xfrm>
          <a:custGeom>
            <a:avLst/>
            <a:gdLst/>
            <a:ahLst/>
            <a:cxnLst/>
            <a:rect l="l" t="t" r="r" b="b"/>
            <a:pathLst>
              <a:path w="2137981" h="1477880">
                <a:moveTo>
                  <a:pt x="0" y="0"/>
                </a:moveTo>
                <a:lnTo>
                  <a:pt x="2137982" y="0"/>
                </a:lnTo>
                <a:lnTo>
                  <a:pt x="2137982" y="1477880"/>
                </a:lnTo>
                <a:lnTo>
                  <a:pt x="0" y="14778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9" name="Freeform 9"/>
          <p:cNvSpPr/>
          <p:nvPr/>
        </p:nvSpPr>
        <p:spPr>
          <a:xfrm>
            <a:off x="13734164" y="2739112"/>
            <a:ext cx="2644698" cy="2234770"/>
          </a:xfrm>
          <a:custGeom>
            <a:avLst/>
            <a:gdLst/>
            <a:ahLst/>
            <a:cxnLst/>
            <a:rect l="l" t="t" r="r" b="b"/>
            <a:pathLst>
              <a:path w="2644698" h="2234770">
                <a:moveTo>
                  <a:pt x="0" y="0"/>
                </a:moveTo>
                <a:lnTo>
                  <a:pt x="2644698" y="0"/>
                </a:lnTo>
                <a:lnTo>
                  <a:pt x="2644698" y="2234770"/>
                </a:lnTo>
                <a:lnTo>
                  <a:pt x="0" y="22347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0" name="Freeform 10"/>
          <p:cNvSpPr/>
          <p:nvPr/>
        </p:nvSpPr>
        <p:spPr>
          <a:xfrm>
            <a:off x="5721670" y="6917809"/>
            <a:ext cx="326074" cy="535345"/>
          </a:xfrm>
          <a:custGeom>
            <a:avLst/>
            <a:gdLst/>
            <a:ahLst/>
            <a:cxnLst/>
            <a:rect l="l" t="t" r="r" b="b"/>
            <a:pathLst>
              <a:path w="326074" h="535345">
                <a:moveTo>
                  <a:pt x="0" y="0"/>
                </a:moveTo>
                <a:lnTo>
                  <a:pt x="326074" y="0"/>
                </a:lnTo>
                <a:lnTo>
                  <a:pt x="326074" y="535344"/>
                </a:lnTo>
                <a:lnTo>
                  <a:pt x="0" y="5353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1" name="Freeform 11"/>
          <p:cNvSpPr/>
          <p:nvPr/>
        </p:nvSpPr>
        <p:spPr>
          <a:xfrm>
            <a:off x="2822317" y="3851509"/>
            <a:ext cx="971678" cy="1595292"/>
          </a:xfrm>
          <a:custGeom>
            <a:avLst/>
            <a:gdLst/>
            <a:ahLst/>
            <a:cxnLst/>
            <a:rect l="l" t="t" r="r" b="b"/>
            <a:pathLst>
              <a:path w="971678" h="1595292">
                <a:moveTo>
                  <a:pt x="0" y="0"/>
                </a:moveTo>
                <a:lnTo>
                  <a:pt x="971678" y="0"/>
                </a:lnTo>
                <a:lnTo>
                  <a:pt x="971678" y="1595293"/>
                </a:lnTo>
                <a:lnTo>
                  <a:pt x="0" y="15952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2" name="Freeform 12"/>
          <p:cNvSpPr/>
          <p:nvPr/>
        </p:nvSpPr>
        <p:spPr>
          <a:xfrm>
            <a:off x="4758858" y="6917809"/>
            <a:ext cx="326074" cy="535345"/>
          </a:xfrm>
          <a:custGeom>
            <a:avLst/>
            <a:gdLst/>
            <a:ahLst/>
            <a:cxnLst/>
            <a:rect l="l" t="t" r="r" b="b"/>
            <a:pathLst>
              <a:path w="326074" h="535345">
                <a:moveTo>
                  <a:pt x="0" y="0"/>
                </a:moveTo>
                <a:lnTo>
                  <a:pt x="326073" y="0"/>
                </a:lnTo>
                <a:lnTo>
                  <a:pt x="326073" y="535344"/>
                </a:lnTo>
                <a:lnTo>
                  <a:pt x="0" y="5353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3" name="Freeform 13"/>
          <p:cNvSpPr/>
          <p:nvPr/>
        </p:nvSpPr>
        <p:spPr>
          <a:xfrm>
            <a:off x="7968160" y="3447023"/>
            <a:ext cx="1601856" cy="818949"/>
          </a:xfrm>
          <a:custGeom>
            <a:avLst/>
            <a:gdLst/>
            <a:ahLst/>
            <a:cxnLst/>
            <a:rect l="l" t="t" r="r" b="b"/>
            <a:pathLst>
              <a:path w="1601856" h="818949">
                <a:moveTo>
                  <a:pt x="0" y="0"/>
                </a:moveTo>
                <a:lnTo>
                  <a:pt x="1601856" y="0"/>
                </a:lnTo>
                <a:lnTo>
                  <a:pt x="1601856" y="818949"/>
                </a:lnTo>
                <a:lnTo>
                  <a:pt x="0" y="81894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4" name="Freeform 14"/>
          <p:cNvSpPr/>
          <p:nvPr/>
        </p:nvSpPr>
        <p:spPr>
          <a:xfrm>
            <a:off x="2709451" y="2617227"/>
            <a:ext cx="828925" cy="828925"/>
          </a:xfrm>
          <a:custGeom>
            <a:avLst/>
            <a:gdLst/>
            <a:ahLst/>
            <a:cxnLst/>
            <a:rect l="l" t="t" r="r" b="b"/>
            <a:pathLst>
              <a:path w="828925" h="828925">
                <a:moveTo>
                  <a:pt x="0" y="0"/>
                </a:moveTo>
                <a:lnTo>
                  <a:pt x="828925" y="0"/>
                </a:lnTo>
                <a:lnTo>
                  <a:pt x="828925" y="828924"/>
                </a:lnTo>
                <a:lnTo>
                  <a:pt x="0" y="8289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5" name="Freeform 15"/>
          <p:cNvSpPr/>
          <p:nvPr/>
        </p:nvSpPr>
        <p:spPr>
          <a:xfrm>
            <a:off x="5218819" y="254383"/>
            <a:ext cx="828925" cy="828925"/>
          </a:xfrm>
          <a:custGeom>
            <a:avLst/>
            <a:gdLst/>
            <a:ahLst/>
            <a:cxnLst/>
            <a:rect l="l" t="t" r="r" b="b"/>
            <a:pathLst>
              <a:path w="828925" h="828925">
                <a:moveTo>
                  <a:pt x="0" y="0"/>
                </a:moveTo>
                <a:lnTo>
                  <a:pt x="828925" y="0"/>
                </a:lnTo>
                <a:lnTo>
                  <a:pt x="828925" y="828925"/>
                </a:lnTo>
                <a:lnTo>
                  <a:pt x="0" y="8289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6" name="Freeform 16"/>
          <p:cNvSpPr/>
          <p:nvPr/>
        </p:nvSpPr>
        <p:spPr>
          <a:xfrm>
            <a:off x="10188652" y="2111049"/>
            <a:ext cx="2362177" cy="2938945"/>
          </a:xfrm>
          <a:custGeom>
            <a:avLst/>
            <a:gdLst/>
            <a:ahLst/>
            <a:cxnLst/>
            <a:rect l="l" t="t" r="r" b="b"/>
            <a:pathLst>
              <a:path w="2362177" h="2938945">
                <a:moveTo>
                  <a:pt x="0" y="0"/>
                </a:moveTo>
                <a:lnTo>
                  <a:pt x="2362176" y="0"/>
                </a:lnTo>
                <a:lnTo>
                  <a:pt x="2362176" y="2938945"/>
                </a:lnTo>
                <a:lnTo>
                  <a:pt x="0" y="293894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17" name="Freeform 17"/>
          <p:cNvSpPr/>
          <p:nvPr/>
        </p:nvSpPr>
        <p:spPr>
          <a:xfrm>
            <a:off x="12550828" y="3437047"/>
            <a:ext cx="828925" cy="828925"/>
          </a:xfrm>
          <a:custGeom>
            <a:avLst/>
            <a:gdLst/>
            <a:ahLst/>
            <a:cxnLst/>
            <a:rect l="l" t="t" r="r" b="b"/>
            <a:pathLst>
              <a:path w="828925" h="828925">
                <a:moveTo>
                  <a:pt x="0" y="0"/>
                </a:moveTo>
                <a:lnTo>
                  <a:pt x="828925" y="0"/>
                </a:lnTo>
                <a:lnTo>
                  <a:pt x="828925" y="828925"/>
                </a:lnTo>
                <a:lnTo>
                  <a:pt x="0" y="8289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8" name="Freeform 18"/>
          <p:cNvSpPr/>
          <p:nvPr/>
        </p:nvSpPr>
        <p:spPr>
          <a:xfrm>
            <a:off x="6521446" y="6917809"/>
            <a:ext cx="326074" cy="535345"/>
          </a:xfrm>
          <a:custGeom>
            <a:avLst/>
            <a:gdLst/>
            <a:ahLst/>
            <a:cxnLst/>
            <a:rect l="l" t="t" r="r" b="b"/>
            <a:pathLst>
              <a:path w="326074" h="535345">
                <a:moveTo>
                  <a:pt x="0" y="0"/>
                </a:moveTo>
                <a:lnTo>
                  <a:pt x="326074" y="0"/>
                </a:lnTo>
                <a:lnTo>
                  <a:pt x="326074" y="535344"/>
                </a:lnTo>
                <a:lnTo>
                  <a:pt x="0" y="5353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9" name="Freeform 19"/>
          <p:cNvSpPr/>
          <p:nvPr/>
        </p:nvSpPr>
        <p:spPr>
          <a:xfrm rot="-2576820">
            <a:off x="3705996" y="3769380"/>
            <a:ext cx="727540" cy="440163"/>
          </a:xfrm>
          <a:custGeom>
            <a:avLst/>
            <a:gdLst/>
            <a:ahLst/>
            <a:cxnLst/>
            <a:rect l="l" t="t" r="r" b="b"/>
            <a:pathLst>
              <a:path w="727540" h="440163">
                <a:moveTo>
                  <a:pt x="0" y="0"/>
                </a:moveTo>
                <a:lnTo>
                  <a:pt x="727540" y="0"/>
                </a:lnTo>
                <a:lnTo>
                  <a:pt x="727540" y="440163"/>
                </a:lnTo>
                <a:lnTo>
                  <a:pt x="0" y="440163"/>
                </a:lnTo>
                <a:lnTo>
                  <a:pt x="0" y="0"/>
                </a:lnTo>
                <a:close/>
              </a:path>
            </a:pathLst>
          </a:custGeom>
          <a:blipFill>
            <a:blip r:embed="rId20">
              <a:extLst>
                <a:ext uri="{96DAC541-7B7A-43D3-8B79-37D633B846F1}">
                  <asvg:svgBlip xmlns:asvg="http://schemas.microsoft.com/office/drawing/2016/SVG/main" r:embed="rId21"/>
                </a:ext>
              </a:extLst>
            </a:blip>
            <a:stretch>
              <a:fillRect l="-156085"/>
            </a:stretch>
          </a:blipFill>
          <a:ln cap="sq">
            <a:noFill/>
            <a:prstDash val="solid"/>
            <a:miter/>
          </a:ln>
        </p:spPr>
        <p:txBody>
          <a:bodyPr/>
          <a:lstStyle/>
          <a:p>
            <a:endParaRPr lang="en-CA"/>
          </a:p>
        </p:txBody>
      </p:sp>
      <p:sp>
        <p:nvSpPr>
          <p:cNvPr id="20" name="TextBox 20"/>
          <p:cNvSpPr txBox="1"/>
          <p:nvPr/>
        </p:nvSpPr>
        <p:spPr>
          <a:xfrm>
            <a:off x="0" y="8424925"/>
            <a:ext cx="18268950" cy="436017"/>
          </a:xfrm>
          <a:prstGeom prst="rect">
            <a:avLst/>
          </a:prstGeom>
        </p:spPr>
        <p:txBody>
          <a:bodyPr lIns="0" tIns="0" rIns="0" bIns="0" rtlCol="0" anchor="t">
            <a:spAutoFit/>
          </a:bodyPr>
          <a:lstStyle/>
          <a:p>
            <a:pPr algn="ctr">
              <a:lnSpc>
                <a:spcPts val="3424"/>
              </a:lnSpc>
            </a:pPr>
            <a:r>
              <a:rPr lang="en-US" sz="3200" dirty="0">
                <a:solidFill>
                  <a:srgbClr val="000000"/>
                </a:solidFill>
                <a:latin typeface="Canva Sans Bold"/>
              </a:rPr>
              <a:t>Trees </a:t>
            </a:r>
            <a:r>
              <a:rPr lang="en-US" sz="3200" dirty="0">
                <a:solidFill>
                  <a:srgbClr val="000000"/>
                </a:solidFill>
                <a:latin typeface="Canva Sans"/>
              </a:rPr>
              <a:t>produce </a:t>
            </a:r>
            <a:r>
              <a:rPr lang="en-US" sz="3200" dirty="0">
                <a:solidFill>
                  <a:srgbClr val="000000"/>
                </a:solidFill>
                <a:latin typeface="Canva Sans Bold"/>
              </a:rPr>
              <a:t>sugars </a:t>
            </a:r>
            <a:r>
              <a:rPr lang="en-US" sz="3200" dirty="0">
                <a:solidFill>
                  <a:srgbClr val="000000"/>
                </a:solidFill>
                <a:latin typeface="Canva Sans"/>
              </a:rPr>
              <a:t>and</a:t>
            </a:r>
            <a:r>
              <a:rPr lang="en-US" sz="3200" dirty="0">
                <a:solidFill>
                  <a:srgbClr val="000000"/>
                </a:solidFill>
                <a:latin typeface="Canva Sans Bold"/>
              </a:rPr>
              <a:t> oxygen </a:t>
            </a:r>
            <a:r>
              <a:rPr lang="en-US" sz="3200" dirty="0">
                <a:solidFill>
                  <a:srgbClr val="000000"/>
                </a:solidFill>
                <a:latin typeface="Canva Sans"/>
              </a:rPr>
              <a:t>through </a:t>
            </a:r>
            <a:r>
              <a:rPr lang="en-US" sz="3200" dirty="0">
                <a:solidFill>
                  <a:srgbClr val="000000"/>
                </a:solidFill>
                <a:latin typeface="Canva Sans Bold"/>
              </a:rPr>
              <a:t>photosynthesis.</a:t>
            </a:r>
          </a:p>
        </p:txBody>
      </p:sp>
      <p:sp>
        <p:nvSpPr>
          <p:cNvPr id="21" name="Freeform 21"/>
          <p:cNvSpPr/>
          <p:nvPr/>
        </p:nvSpPr>
        <p:spPr>
          <a:xfrm rot="-2576820">
            <a:off x="3720977" y="4278216"/>
            <a:ext cx="1020779" cy="440163"/>
          </a:xfrm>
          <a:custGeom>
            <a:avLst/>
            <a:gdLst/>
            <a:ahLst/>
            <a:cxnLst/>
            <a:rect l="l" t="t" r="r" b="b"/>
            <a:pathLst>
              <a:path w="1020779" h="440163">
                <a:moveTo>
                  <a:pt x="0" y="0"/>
                </a:moveTo>
                <a:lnTo>
                  <a:pt x="1020779" y="0"/>
                </a:lnTo>
                <a:lnTo>
                  <a:pt x="1020779" y="440163"/>
                </a:lnTo>
                <a:lnTo>
                  <a:pt x="0" y="440163"/>
                </a:lnTo>
                <a:lnTo>
                  <a:pt x="0" y="0"/>
                </a:lnTo>
                <a:close/>
              </a:path>
            </a:pathLst>
          </a:custGeom>
          <a:blipFill>
            <a:blip r:embed="rId20">
              <a:extLst>
                <a:ext uri="{96DAC541-7B7A-43D3-8B79-37D633B846F1}">
                  <asvg:svgBlip xmlns:asvg="http://schemas.microsoft.com/office/drawing/2016/SVG/main" r:embed="rId21"/>
                </a:ext>
              </a:extLst>
            </a:blip>
            <a:stretch>
              <a:fillRect l="-82519"/>
            </a:stretch>
          </a:blipFill>
          <a:ln cap="sq">
            <a:noFill/>
            <a:prstDash val="solid"/>
            <a:miter/>
          </a:ln>
        </p:spPr>
        <p:txBody>
          <a:bodyPr/>
          <a:lstStyle/>
          <a:p>
            <a:endParaRPr lang="en-CA"/>
          </a:p>
        </p:txBody>
      </p:sp>
      <p:sp>
        <p:nvSpPr>
          <p:cNvPr id="22" name="Freeform 22"/>
          <p:cNvSpPr/>
          <p:nvPr/>
        </p:nvSpPr>
        <p:spPr>
          <a:xfrm rot="8510799">
            <a:off x="7108302" y="1680656"/>
            <a:ext cx="1020779" cy="440163"/>
          </a:xfrm>
          <a:custGeom>
            <a:avLst/>
            <a:gdLst/>
            <a:ahLst/>
            <a:cxnLst/>
            <a:rect l="l" t="t" r="r" b="b"/>
            <a:pathLst>
              <a:path w="1020779" h="440163">
                <a:moveTo>
                  <a:pt x="0" y="0"/>
                </a:moveTo>
                <a:lnTo>
                  <a:pt x="1020779" y="0"/>
                </a:lnTo>
                <a:lnTo>
                  <a:pt x="1020779" y="440163"/>
                </a:lnTo>
                <a:lnTo>
                  <a:pt x="0" y="440163"/>
                </a:lnTo>
                <a:lnTo>
                  <a:pt x="0" y="0"/>
                </a:lnTo>
                <a:close/>
              </a:path>
            </a:pathLst>
          </a:custGeom>
          <a:blipFill>
            <a:blip r:embed="rId22">
              <a:extLst>
                <a:ext uri="{96DAC541-7B7A-43D3-8B79-37D633B846F1}">
                  <asvg:svgBlip xmlns:asvg="http://schemas.microsoft.com/office/drawing/2016/SVG/main" r:embed="rId23"/>
                </a:ext>
              </a:extLst>
            </a:blip>
            <a:stretch>
              <a:fillRect l="-82519"/>
            </a:stretch>
          </a:blipFill>
          <a:ln cap="sq">
            <a:noFill/>
            <a:prstDash val="solid"/>
            <a:miter/>
          </a:ln>
        </p:spPr>
        <p:txBody>
          <a:bodyPr/>
          <a:lstStyle/>
          <a:p>
            <a:endParaRPr lang="en-CA"/>
          </a:p>
        </p:txBody>
      </p:sp>
      <p:sp>
        <p:nvSpPr>
          <p:cNvPr id="23" name="Freeform 23"/>
          <p:cNvSpPr/>
          <p:nvPr/>
        </p:nvSpPr>
        <p:spPr>
          <a:xfrm rot="8510799">
            <a:off x="7645612" y="1680656"/>
            <a:ext cx="1020779" cy="440163"/>
          </a:xfrm>
          <a:custGeom>
            <a:avLst/>
            <a:gdLst/>
            <a:ahLst/>
            <a:cxnLst/>
            <a:rect l="l" t="t" r="r" b="b"/>
            <a:pathLst>
              <a:path w="1020779" h="440163">
                <a:moveTo>
                  <a:pt x="0" y="0"/>
                </a:moveTo>
                <a:lnTo>
                  <a:pt x="1020779" y="0"/>
                </a:lnTo>
                <a:lnTo>
                  <a:pt x="1020779" y="440163"/>
                </a:lnTo>
                <a:lnTo>
                  <a:pt x="0" y="440163"/>
                </a:lnTo>
                <a:lnTo>
                  <a:pt x="0" y="0"/>
                </a:lnTo>
                <a:close/>
              </a:path>
            </a:pathLst>
          </a:custGeom>
          <a:blipFill>
            <a:blip r:embed="rId22">
              <a:extLst>
                <a:ext uri="{96DAC541-7B7A-43D3-8B79-37D633B846F1}">
                  <asvg:svgBlip xmlns:asvg="http://schemas.microsoft.com/office/drawing/2016/SVG/main" r:embed="rId23"/>
                </a:ext>
              </a:extLst>
            </a:blip>
            <a:stretch>
              <a:fillRect l="-82519"/>
            </a:stretch>
          </a:blipFill>
          <a:ln cap="sq">
            <a:noFill/>
            <a:prstDash val="solid"/>
            <a:miter/>
          </a:ln>
        </p:spPr>
        <p:txBody>
          <a:bodyPr/>
          <a:lstStyle/>
          <a:p>
            <a:endParaRPr lang="en-CA"/>
          </a:p>
        </p:txBody>
      </p:sp>
      <p:grpSp>
        <p:nvGrpSpPr>
          <p:cNvPr id="24" name="Group 24"/>
          <p:cNvGrpSpPr/>
          <p:nvPr/>
        </p:nvGrpSpPr>
        <p:grpSpPr>
          <a:xfrm>
            <a:off x="17144737" y="0"/>
            <a:ext cx="1143263" cy="1143263"/>
            <a:chOff x="0" y="0"/>
            <a:chExt cx="1524351" cy="1524351"/>
          </a:xfrm>
        </p:grpSpPr>
        <p:grpSp>
          <p:nvGrpSpPr>
            <p:cNvPr id="25" name="Group 25"/>
            <p:cNvGrpSpPr/>
            <p:nvPr/>
          </p:nvGrpSpPr>
          <p:grpSpPr>
            <a:xfrm>
              <a:off x="28210" y="28210"/>
              <a:ext cx="1467930" cy="1467930"/>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24"/>
              <a:stretch>
                <a:fillRect/>
              </a:stretch>
            </a:blipFill>
          </p:spPr>
          <p:txBody>
            <a:bodyPr/>
            <a:lstStyle/>
            <a:p>
              <a:endParaRPr lang="en-CA"/>
            </a:p>
          </p:txBody>
        </p:sp>
      </p:grpSp>
      <p:sp>
        <p:nvSpPr>
          <p:cNvPr id="29" name="Freeform 29"/>
          <p:cNvSpPr/>
          <p:nvPr/>
        </p:nvSpPr>
        <p:spPr>
          <a:xfrm>
            <a:off x="0" y="0"/>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25"/>
            <a:stretch>
              <a:fillRect l="-30483" t="-96992" r="-38362" b="-94724"/>
            </a:stretch>
          </a:blipFill>
        </p:spPr>
        <p:txBody>
          <a:bodyPr/>
          <a:lstStyle/>
          <a:p>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44299" y="-4245028"/>
            <a:ext cx="6426489" cy="9280129"/>
          </a:xfrm>
          <a:custGeom>
            <a:avLst/>
            <a:gdLst/>
            <a:ahLst/>
            <a:cxnLst/>
            <a:rect l="l" t="t" r="r" b="b"/>
            <a:pathLst>
              <a:path w="6426489" h="9280129">
                <a:moveTo>
                  <a:pt x="0" y="0"/>
                </a:moveTo>
                <a:lnTo>
                  <a:pt x="6426489" y="0"/>
                </a:lnTo>
                <a:lnTo>
                  <a:pt x="6426489" y="9280129"/>
                </a:lnTo>
                <a:lnTo>
                  <a:pt x="0" y="92801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3" name="Group 3"/>
          <p:cNvGrpSpPr/>
          <p:nvPr/>
        </p:nvGrpSpPr>
        <p:grpSpPr>
          <a:xfrm>
            <a:off x="-19050" y="4828900"/>
            <a:ext cx="18288000" cy="3086100"/>
            <a:chOff x="0" y="0"/>
            <a:chExt cx="4816593" cy="812800"/>
          </a:xfrm>
        </p:grpSpPr>
        <p:sp>
          <p:nvSpPr>
            <p:cNvPr id="4" name="Freeform 4"/>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6B4D3C"/>
            </a:solidFill>
          </p:spPr>
          <p:txBody>
            <a:bodyPr/>
            <a:lstStyle/>
            <a:p>
              <a:endParaRPr lang="en-CA"/>
            </a:p>
          </p:txBody>
        </p:sp>
        <p:sp>
          <p:nvSpPr>
            <p:cNvPr id="5" name="TextBox 5"/>
            <p:cNvSpPr txBox="1"/>
            <p:nvPr/>
          </p:nvSpPr>
          <p:spPr>
            <a:xfrm>
              <a:off x="0" y="-38100"/>
              <a:ext cx="4816593" cy="850900"/>
            </a:xfrm>
            <a:prstGeom prst="rect">
              <a:avLst/>
            </a:prstGeom>
          </p:spPr>
          <p:txBody>
            <a:bodyPr lIns="50800" tIns="50800" rIns="50800" bIns="50800" rtlCol="0" anchor="ctr"/>
            <a:lstStyle/>
            <a:p>
              <a:pPr algn="ctr">
                <a:lnSpc>
                  <a:spcPts val="3424"/>
                </a:lnSpc>
              </a:pPr>
              <a:endParaRPr/>
            </a:p>
          </p:txBody>
        </p:sp>
      </p:grpSp>
      <p:sp>
        <p:nvSpPr>
          <p:cNvPr id="6" name="Freeform 6"/>
          <p:cNvSpPr/>
          <p:nvPr/>
        </p:nvSpPr>
        <p:spPr>
          <a:xfrm rot="-10722874">
            <a:off x="6653163" y="4275399"/>
            <a:ext cx="1709200" cy="2252653"/>
          </a:xfrm>
          <a:custGeom>
            <a:avLst/>
            <a:gdLst/>
            <a:ahLst/>
            <a:cxnLst/>
            <a:rect l="l" t="t" r="r" b="b"/>
            <a:pathLst>
              <a:path w="1709200" h="2252653">
                <a:moveTo>
                  <a:pt x="0" y="0"/>
                </a:moveTo>
                <a:lnTo>
                  <a:pt x="1709201" y="0"/>
                </a:lnTo>
                <a:lnTo>
                  <a:pt x="1709201" y="2252653"/>
                </a:lnTo>
                <a:lnTo>
                  <a:pt x="0" y="22526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rot="121983">
            <a:off x="6353193" y="2812095"/>
            <a:ext cx="2309141" cy="2145576"/>
          </a:xfrm>
          <a:custGeom>
            <a:avLst/>
            <a:gdLst/>
            <a:ahLst/>
            <a:cxnLst/>
            <a:rect l="l" t="t" r="r" b="b"/>
            <a:pathLst>
              <a:path w="2309141" h="2145576">
                <a:moveTo>
                  <a:pt x="0" y="0"/>
                </a:moveTo>
                <a:lnTo>
                  <a:pt x="2309141" y="0"/>
                </a:lnTo>
                <a:lnTo>
                  <a:pt x="2309141" y="2145577"/>
                </a:lnTo>
                <a:lnTo>
                  <a:pt x="0" y="21455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8" name="Freeform 8"/>
          <p:cNvSpPr/>
          <p:nvPr/>
        </p:nvSpPr>
        <p:spPr>
          <a:xfrm>
            <a:off x="7488714" y="4418436"/>
            <a:ext cx="3872521" cy="3496564"/>
          </a:xfrm>
          <a:custGeom>
            <a:avLst/>
            <a:gdLst/>
            <a:ahLst/>
            <a:cxnLst/>
            <a:rect l="l" t="t" r="r" b="b"/>
            <a:pathLst>
              <a:path w="3872521" h="3496564">
                <a:moveTo>
                  <a:pt x="0" y="0"/>
                </a:moveTo>
                <a:lnTo>
                  <a:pt x="3872521" y="0"/>
                </a:lnTo>
                <a:lnTo>
                  <a:pt x="3872521" y="3496564"/>
                </a:lnTo>
                <a:lnTo>
                  <a:pt x="0" y="34965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9" name="Freeform 9"/>
          <p:cNvSpPr/>
          <p:nvPr/>
        </p:nvSpPr>
        <p:spPr>
          <a:xfrm rot="-7904064">
            <a:off x="6612581" y="6549739"/>
            <a:ext cx="1260983" cy="523308"/>
          </a:xfrm>
          <a:custGeom>
            <a:avLst/>
            <a:gdLst/>
            <a:ahLst/>
            <a:cxnLst/>
            <a:rect l="l" t="t" r="r" b="b"/>
            <a:pathLst>
              <a:path w="1260983" h="523308">
                <a:moveTo>
                  <a:pt x="0" y="0"/>
                </a:moveTo>
                <a:lnTo>
                  <a:pt x="1260983" y="0"/>
                </a:lnTo>
                <a:lnTo>
                  <a:pt x="1260983" y="523308"/>
                </a:lnTo>
                <a:lnTo>
                  <a:pt x="0" y="5233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0" name="TextBox 10"/>
          <p:cNvSpPr txBox="1"/>
          <p:nvPr/>
        </p:nvSpPr>
        <p:spPr>
          <a:xfrm>
            <a:off x="-19050" y="8395249"/>
            <a:ext cx="18311068" cy="436017"/>
          </a:xfrm>
          <a:prstGeom prst="rect">
            <a:avLst/>
          </a:prstGeom>
        </p:spPr>
        <p:txBody>
          <a:bodyPr lIns="0" tIns="0" rIns="0" bIns="0" rtlCol="0" anchor="t">
            <a:spAutoFit/>
          </a:bodyPr>
          <a:lstStyle/>
          <a:p>
            <a:pPr algn="ctr">
              <a:lnSpc>
                <a:spcPts val="3424"/>
              </a:lnSpc>
            </a:pPr>
            <a:r>
              <a:rPr lang="en-US" sz="3200" dirty="0">
                <a:solidFill>
                  <a:srgbClr val="000000"/>
                </a:solidFill>
                <a:latin typeface="Canva Sans Bold"/>
              </a:rPr>
              <a:t>Trees </a:t>
            </a:r>
            <a:r>
              <a:rPr lang="en-US" sz="3200" dirty="0">
                <a:solidFill>
                  <a:srgbClr val="000000"/>
                </a:solidFill>
                <a:latin typeface="Canva Sans"/>
              </a:rPr>
              <a:t>provide </a:t>
            </a:r>
            <a:r>
              <a:rPr lang="en-US" sz="3200" dirty="0">
                <a:solidFill>
                  <a:srgbClr val="000000"/>
                </a:solidFill>
                <a:latin typeface="Canva Sans Bold"/>
              </a:rPr>
              <a:t>sugars</a:t>
            </a:r>
            <a:r>
              <a:rPr lang="en-US" sz="3200" dirty="0">
                <a:solidFill>
                  <a:srgbClr val="000000"/>
                </a:solidFill>
                <a:latin typeface="Canva Sans"/>
              </a:rPr>
              <a:t> to </a:t>
            </a:r>
            <a:r>
              <a:rPr lang="en-US" sz="3200" dirty="0">
                <a:solidFill>
                  <a:srgbClr val="000000"/>
                </a:solidFill>
                <a:latin typeface="Canva Sans Bold"/>
              </a:rPr>
              <a:t>mycelium</a:t>
            </a:r>
            <a:r>
              <a:rPr lang="en-US" sz="3200" dirty="0">
                <a:solidFill>
                  <a:srgbClr val="000000"/>
                </a:solidFill>
                <a:latin typeface="Canva Sans"/>
              </a:rPr>
              <a:t>, helping fungi grow.</a:t>
            </a:r>
          </a:p>
        </p:txBody>
      </p:sp>
      <p:sp>
        <p:nvSpPr>
          <p:cNvPr id="11" name="TextBox 11"/>
          <p:cNvSpPr txBox="1"/>
          <p:nvPr/>
        </p:nvSpPr>
        <p:spPr>
          <a:xfrm rot="1382785">
            <a:off x="5914564" y="6988213"/>
            <a:ext cx="1529171" cy="419730"/>
          </a:xfrm>
          <a:prstGeom prst="rect">
            <a:avLst/>
          </a:prstGeom>
        </p:spPr>
        <p:txBody>
          <a:bodyPr wrap="square" lIns="0" tIns="0" rIns="0" bIns="0" rtlCol="0" anchor="t">
            <a:spAutoFit/>
          </a:bodyPr>
          <a:lstStyle/>
          <a:p>
            <a:pPr algn="ctr">
              <a:lnSpc>
                <a:spcPts val="3424"/>
              </a:lnSpc>
              <a:spcBef>
                <a:spcPct val="0"/>
              </a:spcBef>
            </a:pPr>
            <a:r>
              <a:rPr lang="en-US" sz="2800" dirty="0">
                <a:solidFill>
                  <a:srgbClr val="FFFFFF"/>
                </a:solidFill>
                <a:latin typeface="Canva Sans Bold"/>
              </a:rPr>
              <a:t>sugars</a:t>
            </a:r>
          </a:p>
        </p:txBody>
      </p:sp>
      <p:grpSp>
        <p:nvGrpSpPr>
          <p:cNvPr id="12" name="Group 12"/>
          <p:cNvGrpSpPr/>
          <p:nvPr/>
        </p:nvGrpSpPr>
        <p:grpSpPr>
          <a:xfrm>
            <a:off x="17144737" y="0"/>
            <a:ext cx="1143263" cy="1143263"/>
            <a:chOff x="0" y="0"/>
            <a:chExt cx="1524351" cy="1524351"/>
          </a:xfrm>
        </p:grpSpPr>
        <p:grpSp>
          <p:nvGrpSpPr>
            <p:cNvPr id="13" name="Group 13"/>
            <p:cNvGrpSpPr/>
            <p:nvPr/>
          </p:nvGrpSpPr>
          <p:grpSpPr>
            <a:xfrm>
              <a:off x="28210" y="28210"/>
              <a:ext cx="1467930" cy="146793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12"/>
              <a:stretch>
                <a:fillRect/>
              </a:stretch>
            </a:blipFill>
          </p:spPr>
          <p:txBody>
            <a:bodyPr/>
            <a:lstStyle/>
            <a:p>
              <a:endParaRPr lang="en-CA"/>
            </a:p>
          </p:txBody>
        </p:sp>
      </p:grpSp>
      <p:sp>
        <p:nvSpPr>
          <p:cNvPr id="17" name="Freeform 17"/>
          <p:cNvSpPr/>
          <p:nvPr/>
        </p:nvSpPr>
        <p:spPr>
          <a:xfrm>
            <a:off x="0" y="0"/>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13"/>
            <a:stretch>
              <a:fillRect l="-30483" t="-96992" r="-38362" b="-94724"/>
            </a:stretch>
          </a:blipFill>
        </p:spPr>
        <p:txBody>
          <a:bodyPr/>
          <a:lstStyle/>
          <a:p>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482890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6B4D3C"/>
            </a:solidFill>
          </p:spPr>
          <p:txBody>
            <a:bodyPr/>
            <a:lstStyle/>
            <a:p>
              <a:endParaRPr lang="en-CA"/>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3424"/>
                </a:lnSpc>
              </a:pPr>
              <a:endParaRPr/>
            </a:p>
          </p:txBody>
        </p:sp>
      </p:grpSp>
      <p:sp>
        <p:nvSpPr>
          <p:cNvPr id="5" name="Freeform 5"/>
          <p:cNvSpPr/>
          <p:nvPr/>
        </p:nvSpPr>
        <p:spPr>
          <a:xfrm rot="-10722874">
            <a:off x="12551326"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11842461" y="-4245028"/>
            <a:ext cx="6426489" cy="9280129"/>
          </a:xfrm>
          <a:custGeom>
            <a:avLst/>
            <a:gdLst/>
            <a:ahLst/>
            <a:cxnLst/>
            <a:rect l="l" t="t" r="r" b="b"/>
            <a:pathLst>
              <a:path w="6426489" h="9280129">
                <a:moveTo>
                  <a:pt x="0" y="0"/>
                </a:moveTo>
                <a:lnTo>
                  <a:pt x="6426489" y="0"/>
                </a:lnTo>
                <a:lnTo>
                  <a:pt x="6426489" y="9280129"/>
                </a:lnTo>
                <a:lnTo>
                  <a:pt x="0" y="9280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3386876" y="4418436"/>
            <a:ext cx="3872521" cy="3496564"/>
          </a:xfrm>
          <a:custGeom>
            <a:avLst/>
            <a:gdLst/>
            <a:ahLst/>
            <a:cxnLst/>
            <a:rect l="l" t="t" r="r" b="b"/>
            <a:pathLst>
              <a:path w="3872521" h="3496564">
                <a:moveTo>
                  <a:pt x="0" y="0"/>
                </a:moveTo>
                <a:lnTo>
                  <a:pt x="3872521" y="0"/>
                </a:lnTo>
                <a:lnTo>
                  <a:pt x="3872521" y="3496564"/>
                </a:lnTo>
                <a:lnTo>
                  <a:pt x="0" y="3496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8" name="TextBox 8"/>
          <p:cNvSpPr txBox="1"/>
          <p:nvPr/>
        </p:nvSpPr>
        <p:spPr>
          <a:xfrm>
            <a:off x="2869033" y="8344467"/>
            <a:ext cx="12055227" cy="872034"/>
          </a:xfrm>
          <a:prstGeom prst="rect">
            <a:avLst/>
          </a:prstGeom>
        </p:spPr>
        <p:txBody>
          <a:bodyPr lIns="0" tIns="0" rIns="0" bIns="0" rtlCol="0" anchor="t">
            <a:spAutoFit/>
          </a:bodyPr>
          <a:lstStyle/>
          <a:p>
            <a:pPr algn="ctr">
              <a:lnSpc>
                <a:spcPts val="3424"/>
              </a:lnSpc>
            </a:pPr>
            <a:r>
              <a:rPr lang="en-US" sz="3200" dirty="0">
                <a:solidFill>
                  <a:srgbClr val="000000"/>
                </a:solidFill>
                <a:latin typeface="Canva Sans Bold"/>
              </a:rPr>
              <a:t>Mycelium</a:t>
            </a:r>
            <a:r>
              <a:rPr lang="en-US" sz="3200" dirty="0">
                <a:solidFill>
                  <a:srgbClr val="000000"/>
                </a:solidFill>
                <a:latin typeface="Canva Sans"/>
              </a:rPr>
              <a:t> spreads </a:t>
            </a:r>
            <a:r>
              <a:rPr lang="en-US" sz="3200" dirty="0">
                <a:solidFill>
                  <a:srgbClr val="000000"/>
                </a:solidFill>
                <a:latin typeface="Canva Sans Bold"/>
              </a:rPr>
              <a:t>further</a:t>
            </a:r>
            <a:r>
              <a:rPr lang="en-US" sz="3200" dirty="0">
                <a:solidFill>
                  <a:srgbClr val="000000"/>
                </a:solidFill>
                <a:latin typeface="Canva Sans"/>
              </a:rPr>
              <a:t> than tree roots and </a:t>
            </a:r>
            <a:r>
              <a:rPr lang="en-US" sz="3200" dirty="0">
                <a:solidFill>
                  <a:srgbClr val="000000"/>
                </a:solidFill>
                <a:latin typeface="Canva Sans Bold"/>
              </a:rPr>
              <a:t>connects</a:t>
            </a:r>
            <a:r>
              <a:rPr lang="en-US" sz="3200" dirty="0">
                <a:solidFill>
                  <a:srgbClr val="000000"/>
                </a:solidFill>
                <a:latin typeface="Canva Sans"/>
              </a:rPr>
              <a:t> different trees together.</a:t>
            </a:r>
          </a:p>
        </p:txBody>
      </p:sp>
      <p:sp>
        <p:nvSpPr>
          <p:cNvPr id="9" name="Freeform 9"/>
          <p:cNvSpPr/>
          <p:nvPr/>
        </p:nvSpPr>
        <p:spPr>
          <a:xfrm>
            <a:off x="5415972" y="-4245028"/>
            <a:ext cx="6426489" cy="9280129"/>
          </a:xfrm>
          <a:custGeom>
            <a:avLst/>
            <a:gdLst/>
            <a:ahLst/>
            <a:cxnLst/>
            <a:rect l="l" t="t" r="r" b="b"/>
            <a:pathLst>
              <a:path w="6426489" h="9280129">
                <a:moveTo>
                  <a:pt x="0" y="0"/>
                </a:moveTo>
                <a:lnTo>
                  <a:pt x="6426489" y="0"/>
                </a:lnTo>
                <a:lnTo>
                  <a:pt x="6426489" y="9280129"/>
                </a:lnTo>
                <a:lnTo>
                  <a:pt x="0" y="9280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0" name="Freeform 10"/>
          <p:cNvSpPr/>
          <p:nvPr/>
        </p:nvSpPr>
        <p:spPr>
          <a:xfrm>
            <a:off x="6960387" y="4418436"/>
            <a:ext cx="3872521" cy="3496564"/>
          </a:xfrm>
          <a:custGeom>
            <a:avLst/>
            <a:gdLst/>
            <a:ahLst/>
            <a:cxnLst/>
            <a:rect l="l" t="t" r="r" b="b"/>
            <a:pathLst>
              <a:path w="3872521" h="3496564">
                <a:moveTo>
                  <a:pt x="0" y="0"/>
                </a:moveTo>
                <a:lnTo>
                  <a:pt x="3872521" y="0"/>
                </a:lnTo>
                <a:lnTo>
                  <a:pt x="3872521" y="3496564"/>
                </a:lnTo>
                <a:lnTo>
                  <a:pt x="0" y="3496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1" name="Freeform 11"/>
          <p:cNvSpPr/>
          <p:nvPr/>
        </p:nvSpPr>
        <p:spPr>
          <a:xfrm>
            <a:off x="-1010517" y="-4245028"/>
            <a:ext cx="6426489" cy="9280129"/>
          </a:xfrm>
          <a:custGeom>
            <a:avLst/>
            <a:gdLst/>
            <a:ahLst/>
            <a:cxnLst/>
            <a:rect l="l" t="t" r="r" b="b"/>
            <a:pathLst>
              <a:path w="6426489" h="9280129">
                <a:moveTo>
                  <a:pt x="0" y="0"/>
                </a:moveTo>
                <a:lnTo>
                  <a:pt x="6426489" y="0"/>
                </a:lnTo>
                <a:lnTo>
                  <a:pt x="6426489" y="9280129"/>
                </a:lnTo>
                <a:lnTo>
                  <a:pt x="0" y="9280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2" name="Freeform 12"/>
          <p:cNvSpPr/>
          <p:nvPr/>
        </p:nvSpPr>
        <p:spPr>
          <a:xfrm>
            <a:off x="533898" y="4418436"/>
            <a:ext cx="3872521" cy="3496564"/>
          </a:xfrm>
          <a:custGeom>
            <a:avLst/>
            <a:gdLst/>
            <a:ahLst/>
            <a:cxnLst/>
            <a:rect l="l" t="t" r="r" b="b"/>
            <a:pathLst>
              <a:path w="3872521" h="3496564">
                <a:moveTo>
                  <a:pt x="0" y="0"/>
                </a:moveTo>
                <a:lnTo>
                  <a:pt x="3872521" y="0"/>
                </a:lnTo>
                <a:lnTo>
                  <a:pt x="3872521" y="3496564"/>
                </a:lnTo>
                <a:lnTo>
                  <a:pt x="0" y="3496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3" name="Freeform 13"/>
          <p:cNvSpPr/>
          <p:nvPr/>
        </p:nvSpPr>
        <p:spPr>
          <a:xfrm rot="-10722874">
            <a:off x="10909306" y="4380174"/>
            <a:ext cx="1709200" cy="2252653"/>
          </a:xfrm>
          <a:custGeom>
            <a:avLst/>
            <a:gdLst/>
            <a:ahLst/>
            <a:cxnLst/>
            <a:rect l="l" t="t" r="r" b="b"/>
            <a:pathLst>
              <a:path w="1709200" h="2252653">
                <a:moveTo>
                  <a:pt x="0" y="0"/>
                </a:moveTo>
                <a:lnTo>
                  <a:pt x="1709201" y="0"/>
                </a:lnTo>
                <a:lnTo>
                  <a:pt x="1709201"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4" name="Freeform 14"/>
          <p:cNvSpPr/>
          <p:nvPr/>
        </p:nvSpPr>
        <p:spPr>
          <a:xfrm rot="-10722874">
            <a:off x="9312251"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5" name="Freeform 15"/>
          <p:cNvSpPr/>
          <p:nvPr/>
        </p:nvSpPr>
        <p:spPr>
          <a:xfrm rot="-10722874">
            <a:off x="7851600" y="4820964"/>
            <a:ext cx="1709200" cy="1811807"/>
          </a:xfrm>
          <a:custGeom>
            <a:avLst/>
            <a:gdLst/>
            <a:ahLst/>
            <a:cxnLst/>
            <a:rect l="l" t="t" r="r" b="b"/>
            <a:pathLst>
              <a:path w="1709200" h="1811807">
                <a:moveTo>
                  <a:pt x="0" y="0"/>
                </a:moveTo>
                <a:lnTo>
                  <a:pt x="1709200" y="0"/>
                </a:lnTo>
                <a:lnTo>
                  <a:pt x="1709200" y="1811807"/>
                </a:lnTo>
                <a:lnTo>
                  <a:pt x="0" y="1811807"/>
                </a:lnTo>
                <a:lnTo>
                  <a:pt x="0" y="0"/>
                </a:lnTo>
                <a:close/>
              </a:path>
            </a:pathLst>
          </a:custGeom>
          <a:blipFill>
            <a:blip r:embed="rId2">
              <a:extLst>
                <a:ext uri="{96DAC541-7B7A-43D3-8B79-37D633B846F1}">
                  <asvg:svgBlip xmlns:asvg="http://schemas.microsoft.com/office/drawing/2016/SVG/main" r:embed="rId3"/>
                </a:ext>
              </a:extLst>
            </a:blip>
            <a:stretch>
              <a:fillRect b="-24331"/>
            </a:stretch>
          </a:blipFill>
        </p:spPr>
        <p:txBody>
          <a:bodyPr/>
          <a:lstStyle/>
          <a:p>
            <a:endParaRPr lang="en-CA"/>
          </a:p>
        </p:txBody>
      </p:sp>
      <p:sp>
        <p:nvSpPr>
          <p:cNvPr id="16" name="Freeform 16"/>
          <p:cNvSpPr/>
          <p:nvPr/>
        </p:nvSpPr>
        <p:spPr>
          <a:xfrm rot="-10722874">
            <a:off x="6214525"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7" name="Freeform 17"/>
          <p:cNvSpPr/>
          <p:nvPr/>
        </p:nvSpPr>
        <p:spPr>
          <a:xfrm rot="-10722874">
            <a:off x="4617470"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8" name="Freeform 18"/>
          <p:cNvSpPr/>
          <p:nvPr/>
        </p:nvSpPr>
        <p:spPr>
          <a:xfrm rot="-10722874">
            <a:off x="2995920"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9" name="Freeform 19"/>
          <p:cNvSpPr/>
          <p:nvPr/>
        </p:nvSpPr>
        <p:spPr>
          <a:xfrm rot="-10722874">
            <a:off x="1348897" y="4826184"/>
            <a:ext cx="1662084" cy="1806058"/>
          </a:xfrm>
          <a:custGeom>
            <a:avLst/>
            <a:gdLst/>
            <a:ahLst/>
            <a:cxnLst/>
            <a:rect l="l" t="t" r="r" b="b"/>
            <a:pathLst>
              <a:path w="1662084" h="1806058">
                <a:moveTo>
                  <a:pt x="0" y="0"/>
                </a:moveTo>
                <a:lnTo>
                  <a:pt x="1662084" y="0"/>
                </a:lnTo>
                <a:lnTo>
                  <a:pt x="1662084" y="1806058"/>
                </a:lnTo>
                <a:lnTo>
                  <a:pt x="0" y="1806058"/>
                </a:lnTo>
                <a:lnTo>
                  <a:pt x="0" y="0"/>
                </a:lnTo>
                <a:close/>
              </a:path>
            </a:pathLst>
          </a:custGeom>
          <a:blipFill>
            <a:blip r:embed="rId2">
              <a:extLst>
                <a:ext uri="{96DAC541-7B7A-43D3-8B79-37D633B846F1}">
                  <asvg:svgBlip xmlns:asvg="http://schemas.microsoft.com/office/drawing/2016/SVG/main" r:embed="rId3"/>
                </a:ext>
              </a:extLst>
            </a:blip>
            <a:stretch>
              <a:fillRect l="-2834" b="-24727"/>
            </a:stretch>
          </a:blipFill>
        </p:spPr>
        <p:txBody>
          <a:bodyPr/>
          <a:lstStyle/>
          <a:p>
            <a:endParaRPr lang="en-CA"/>
          </a:p>
        </p:txBody>
      </p:sp>
      <p:sp>
        <p:nvSpPr>
          <p:cNvPr id="20" name="Freeform 20"/>
          <p:cNvSpPr/>
          <p:nvPr/>
        </p:nvSpPr>
        <p:spPr>
          <a:xfrm rot="-10722874">
            <a:off x="-243155" y="438017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1" name="Freeform 21"/>
          <p:cNvSpPr/>
          <p:nvPr/>
        </p:nvSpPr>
        <p:spPr>
          <a:xfrm rot="-10722874">
            <a:off x="14139768" y="4844234"/>
            <a:ext cx="1709200" cy="1787477"/>
          </a:xfrm>
          <a:custGeom>
            <a:avLst/>
            <a:gdLst/>
            <a:ahLst/>
            <a:cxnLst/>
            <a:rect l="l" t="t" r="r" b="b"/>
            <a:pathLst>
              <a:path w="1709200" h="1787477">
                <a:moveTo>
                  <a:pt x="0" y="0"/>
                </a:moveTo>
                <a:lnTo>
                  <a:pt x="1709200" y="0"/>
                </a:lnTo>
                <a:lnTo>
                  <a:pt x="1709200" y="1787477"/>
                </a:lnTo>
                <a:lnTo>
                  <a:pt x="0" y="1787477"/>
                </a:lnTo>
                <a:lnTo>
                  <a:pt x="0" y="0"/>
                </a:lnTo>
                <a:close/>
              </a:path>
            </a:pathLst>
          </a:custGeom>
          <a:blipFill>
            <a:blip r:embed="rId2">
              <a:extLst>
                <a:ext uri="{96DAC541-7B7A-43D3-8B79-37D633B846F1}">
                  <asvg:svgBlip xmlns:asvg="http://schemas.microsoft.com/office/drawing/2016/SVG/main" r:embed="rId3"/>
                </a:ext>
              </a:extLst>
            </a:blip>
            <a:stretch>
              <a:fillRect b="-26024"/>
            </a:stretch>
          </a:blipFill>
        </p:spPr>
        <p:txBody>
          <a:bodyPr/>
          <a:lstStyle/>
          <a:p>
            <a:endParaRPr lang="en-CA"/>
          </a:p>
        </p:txBody>
      </p:sp>
      <p:sp>
        <p:nvSpPr>
          <p:cNvPr id="22" name="Freeform 22"/>
          <p:cNvSpPr/>
          <p:nvPr/>
        </p:nvSpPr>
        <p:spPr>
          <a:xfrm rot="-10722874">
            <a:off x="15794455" y="4379117"/>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3" name="Freeform 23"/>
          <p:cNvSpPr/>
          <p:nvPr/>
        </p:nvSpPr>
        <p:spPr>
          <a:xfrm rot="-10722874">
            <a:off x="17414350" y="4437324"/>
            <a:ext cx="1709200" cy="2252653"/>
          </a:xfrm>
          <a:custGeom>
            <a:avLst/>
            <a:gdLst/>
            <a:ahLst/>
            <a:cxnLst/>
            <a:rect l="l" t="t" r="r" b="b"/>
            <a:pathLst>
              <a:path w="1709200" h="2252653">
                <a:moveTo>
                  <a:pt x="0" y="0"/>
                </a:moveTo>
                <a:lnTo>
                  <a:pt x="1709200" y="0"/>
                </a:lnTo>
                <a:lnTo>
                  <a:pt x="1709200" y="2252653"/>
                </a:lnTo>
                <a:lnTo>
                  <a:pt x="0" y="2252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4" name="Freeform 24"/>
          <p:cNvSpPr/>
          <p:nvPr/>
        </p:nvSpPr>
        <p:spPr>
          <a:xfrm rot="121983">
            <a:off x="12251355" y="2766146"/>
            <a:ext cx="2309141" cy="2145576"/>
          </a:xfrm>
          <a:custGeom>
            <a:avLst/>
            <a:gdLst/>
            <a:ahLst/>
            <a:cxnLst/>
            <a:rect l="l" t="t" r="r" b="b"/>
            <a:pathLst>
              <a:path w="2309141" h="2145576">
                <a:moveTo>
                  <a:pt x="0" y="0"/>
                </a:moveTo>
                <a:lnTo>
                  <a:pt x="2309141" y="0"/>
                </a:lnTo>
                <a:lnTo>
                  <a:pt x="2309141" y="2145576"/>
                </a:lnTo>
                <a:lnTo>
                  <a:pt x="0" y="21455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5" name="Group 25"/>
          <p:cNvGrpSpPr/>
          <p:nvPr/>
        </p:nvGrpSpPr>
        <p:grpSpPr>
          <a:xfrm>
            <a:off x="17125687" y="9143737"/>
            <a:ext cx="1143263" cy="1143263"/>
            <a:chOff x="0" y="0"/>
            <a:chExt cx="1524351" cy="1524351"/>
          </a:xfrm>
        </p:grpSpPr>
        <p:grpSp>
          <p:nvGrpSpPr>
            <p:cNvPr id="26" name="Group 26"/>
            <p:cNvGrpSpPr/>
            <p:nvPr/>
          </p:nvGrpSpPr>
          <p:grpSpPr>
            <a:xfrm>
              <a:off x="28210" y="28210"/>
              <a:ext cx="1467930" cy="1467930"/>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0" y="0"/>
              <a:ext cx="1524351" cy="1524351"/>
            </a:xfrm>
            <a:custGeom>
              <a:avLst/>
              <a:gdLst/>
              <a:ahLst/>
              <a:cxnLst/>
              <a:rect l="l" t="t" r="r" b="b"/>
              <a:pathLst>
                <a:path w="1524351" h="1524351">
                  <a:moveTo>
                    <a:pt x="0" y="0"/>
                  </a:moveTo>
                  <a:lnTo>
                    <a:pt x="1524351" y="0"/>
                  </a:lnTo>
                  <a:lnTo>
                    <a:pt x="1524351" y="1524351"/>
                  </a:lnTo>
                  <a:lnTo>
                    <a:pt x="0" y="1524351"/>
                  </a:lnTo>
                  <a:lnTo>
                    <a:pt x="0" y="0"/>
                  </a:lnTo>
                  <a:close/>
                </a:path>
              </a:pathLst>
            </a:custGeom>
            <a:blipFill>
              <a:blip r:embed="rId10"/>
              <a:stretch>
                <a:fillRect/>
              </a:stretch>
            </a:blipFill>
          </p:spPr>
          <p:txBody>
            <a:bodyPr/>
            <a:lstStyle/>
            <a:p>
              <a:endParaRPr lang="en-CA"/>
            </a:p>
          </p:txBody>
        </p:sp>
      </p:grpSp>
      <p:sp>
        <p:nvSpPr>
          <p:cNvPr id="30" name="Freeform 30"/>
          <p:cNvSpPr/>
          <p:nvPr/>
        </p:nvSpPr>
        <p:spPr>
          <a:xfrm>
            <a:off x="0" y="9481998"/>
            <a:ext cx="2076466" cy="805002"/>
          </a:xfrm>
          <a:custGeom>
            <a:avLst/>
            <a:gdLst/>
            <a:ahLst/>
            <a:cxnLst/>
            <a:rect l="l" t="t" r="r" b="b"/>
            <a:pathLst>
              <a:path w="2076466" h="805002">
                <a:moveTo>
                  <a:pt x="0" y="0"/>
                </a:moveTo>
                <a:lnTo>
                  <a:pt x="2076466" y="0"/>
                </a:lnTo>
                <a:lnTo>
                  <a:pt x="2076466" y="805002"/>
                </a:lnTo>
                <a:lnTo>
                  <a:pt x="0" y="805002"/>
                </a:lnTo>
                <a:lnTo>
                  <a:pt x="0" y="0"/>
                </a:lnTo>
                <a:close/>
              </a:path>
            </a:pathLst>
          </a:custGeom>
          <a:blipFill>
            <a:blip r:embed="rId11"/>
            <a:stretch>
              <a:fillRect l="-30483" t="-96992" r="-38362" b="-94724"/>
            </a:stretch>
          </a:blipFill>
        </p:spPr>
        <p:txBody>
          <a:bodyPr/>
          <a:lstStyle/>
          <a:p>
            <a:endParaRPr lang="en-C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319</Words>
  <Application>Microsoft Office PowerPoint</Application>
  <PresentationFormat>Custom</PresentationFormat>
  <Paragraphs>45</Paragraphs>
  <Slides>14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Canva Sans</vt:lpstr>
      <vt:lpstr>Arial</vt:lpstr>
      <vt:lpstr>Calibri</vt:lpstr>
      <vt:lpstr>Playfair Display</vt:lpstr>
      <vt:lpstr>Canva Sans Bold</vt:lpstr>
      <vt:lpstr>Playfair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Communities - Slide Deck</dc:title>
  <cp:lastModifiedBy>Meagan Hayward</cp:lastModifiedBy>
  <cp:revision>1</cp:revision>
  <dcterms:created xsi:type="dcterms:W3CDTF">2006-08-16T00:00:00Z</dcterms:created>
  <dcterms:modified xsi:type="dcterms:W3CDTF">2024-06-25T13:07:09Z</dcterms:modified>
  <dc:identifier>DAGGcf7Se_w</dc:identifier>
</cp:coreProperties>
</file>