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nva Sans" panose="020B0604020202020204" charset="0"/>
      <p:regular r:id="rId13"/>
    </p:embeddedFont>
    <p:embeddedFont>
      <p:font typeface="Canva Sans Bold" panose="020B0604020202020204" charset="0"/>
      <p:regular r:id="rId14"/>
    </p:embeddedFont>
    <p:embeddedFont>
      <p:font typeface="IBM Plex Sans Condensed" panose="020B0506050203000203" pitchFamily="34" charset="0"/>
      <p:regular r:id="rId15"/>
    </p:embeddedFont>
    <p:embeddedFont>
      <p:font typeface="IBM Plex Sans Condensed Bold" panose="020B0806050203000203" charset="0"/>
      <p:regular r:id="rId16"/>
    </p:embeddedFont>
    <p:embeddedFont>
      <p:font typeface="Playfair Display" panose="0000050000000000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0AD35-593A-46EB-BC73-F20B6781C4E3}" v="3" dt="2024-06-22T13:40:20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2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agan Hayward" userId="c0d25c69-3a03-451d-9842-2c49d971d61d" providerId="ADAL" clId="{1540AD35-593A-46EB-BC73-F20B6781C4E3}"/>
    <pc:docChg chg="custSel modSld">
      <pc:chgData name="Meagan Hayward" userId="c0d25c69-3a03-451d-9842-2c49d971d61d" providerId="ADAL" clId="{1540AD35-593A-46EB-BC73-F20B6781C4E3}" dt="2024-06-22T13:40:26.790" v="256" actId="1076"/>
      <pc:docMkLst>
        <pc:docMk/>
      </pc:docMkLst>
      <pc:sldChg chg="modSp mod">
        <pc:chgData name="Meagan Hayward" userId="c0d25c69-3a03-451d-9842-2c49d971d61d" providerId="ADAL" clId="{1540AD35-593A-46EB-BC73-F20B6781C4E3}" dt="2024-06-22T13:32:11.333" v="5" actId="1076"/>
        <pc:sldMkLst>
          <pc:docMk/>
          <pc:sldMk cId="0" sldId="256"/>
        </pc:sldMkLst>
        <pc:spChg chg="mod">
          <ac:chgData name="Meagan Hayward" userId="c0d25c69-3a03-451d-9842-2c49d971d61d" providerId="ADAL" clId="{1540AD35-593A-46EB-BC73-F20B6781C4E3}" dt="2024-06-22T13:32:11.333" v="5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Meagan Hayward" userId="c0d25c69-3a03-451d-9842-2c49d971d61d" providerId="ADAL" clId="{1540AD35-593A-46EB-BC73-F20B6781C4E3}" dt="2024-06-22T13:32:06.091" v="4" actId="14100"/>
          <ac:spMkLst>
            <pc:docMk/>
            <pc:sldMk cId="0" sldId="256"/>
            <ac:spMk id="12" creationId="{00000000-0000-0000-0000-000000000000}"/>
          </ac:spMkLst>
        </pc:spChg>
      </pc:sldChg>
      <pc:sldChg chg="addSp delSp modSp mod modAnim">
        <pc:chgData name="Meagan Hayward" userId="c0d25c69-3a03-451d-9842-2c49d971d61d" providerId="ADAL" clId="{1540AD35-593A-46EB-BC73-F20B6781C4E3}" dt="2024-06-22T13:33:42.101" v="11" actId="1076"/>
        <pc:sldMkLst>
          <pc:docMk/>
          <pc:sldMk cId="0" sldId="257"/>
        </pc:sldMkLst>
        <pc:picChg chg="del">
          <ac:chgData name="Meagan Hayward" userId="c0d25c69-3a03-451d-9842-2c49d971d61d" providerId="ADAL" clId="{1540AD35-593A-46EB-BC73-F20B6781C4E3}" dt="2024-06-22T13:32:19.121" v="6" actId="478"/>
          <ac:picMkLst>
            <pc:docMk/>
            <pc:sldMk cId="0" sldId="257"/>
            <ac:picMk id="9" creationId="{00000000-0000-0000-0000-000000000000}"/>
          </ac:picMkLst>
        </pc:picChg>
        <pc:picChg chg="add mod">
          <ac:chgData name="Meagan Hayward" userId="c0d25c69-3a03-451d-9842-2c49d971d61d" providerId="ADAL" clId="{1540AD35-593A-46EB-BC73-F20B6781C4E3}" dt="2024-06-22T13:33:42.101" v="11" actId="1076"/>
          <ac:picMkLst>
            <pc:docMk/>
            <pc:sldMk cId="0" sldId="257"/>
            <ac:picMk id="10" creationId="{ED028117-26DB-117C-B6A2-D91C3CAE1DAA}"/>
          </ac:picMkLst>
        </pc:picChg>
      </pc:sldChg>
      <pc:sldChg chg="modSp mod">
        <pc:chgData name="Meagan Hayward" userId="c0d25c69-3a03-451d-9842-2c49d971d61d" providerId="ADAL" clId="{1540AD35-593A-46EB-BC73-F20B6781C4E3}" dt="2024-06-22T13:34:51.201" v="38" actId="403"/>
        <pc:sldMkLst>
          <pc:docMk/>
          <pc:sldMk cId="0" sldId="259"/>
        </pc:sldMkLst>
        <pc:spChg chg="mod">
          <ac:chgData name="Meagan Hayward" userId="c0d25c69-3a03-451d-9842-2c49d971d61d" providerId="ADAL" clId="{1540AD35-593A-46EB-BC73-F20B6781C4E3}" dt="2024-06-22T13:34:51.201" v="38" actId="403"/>
          <ac:spMkLst>
            <pc:docMk/>
            <pc:sldMk cId="0" sldId="259"/>
            <ac:spMk id="11" creationId="{00000000-0000-0000-0000-000000000000}"/>
          </ac:spMkLst>
        </pc:spChg>
      </pc:sldChg>
      <pc:sldChg chg="modSp mod">
        <pc:chgData name="Meagan Hayward" userId="c0d25c69-3a03-451d-9842-2c49d971d61d" providerId="ADAL" clId="{1540AD35-593A-46EB-BC73-F20B6781C4E3}" dt="2024-06-22T13:35:02.179" v="42" actId="403"/>
        <pc:sldMkLst>
          <pc:docMk/>
          <pc:sldMk cId="0" sldId="260"/>
        </pc:sldMkLst>
        <pc:spChg chg="mod">
          <ac:chgData name="Meagan Hayward" userId="c0d25c69-3a03-451d-9842-2c49d971d61d" providerId="ADAL" clId="{1540AD35-593A-46EB-BC73-F20B6781C4E3}" dt="2024-06-22T13:35:02.179" v="42" actId="403"/>
          <ac:spMkLst>
            <pc:docMk/>
            <pc:sldMk cId="0" sldId="260"/>
            <ac:spMk id="10" creationId="{00000000-0000-0000-0000-000000000000}"/>
          </ac:spMkLst>
        </pc:spChg>
      </pc:sldChg>
      <pc:sldChg chg="modSp mod">
        <pc:chgData name="Meagan Hayward" userId="c0d25c69-3a03-451d-9842-2c49d971d61d" providerId="ADAL" clId="{1540AD35-593A-46EB-BC73-F20B6781C4E3}" dt="2024-06-22T13:38:11.688" v="250" actId="1076"/>
        <pc:sldMkLst>
          <pc:docMk/>
          <pc:sldMk cId="0" sldId="261"/>
        </pc:sldMkLst>
        <pc:spChg chg="mod">
          <ac:chgData name="Meagan Hayward" userId="c0d25c69-3a03-451d-9842-2c49d971d61d" providerId="ADAL" clId="{1540AD35-593A-46EB-BC73-F20B6781C4E3}" dt="2024-06-22T13:38:11.688" v="250" actId="1076"/>
          <ac:spMkLst>
            <pc:docMk/>
            <pc:sldMk cId="0" sldId="261"/>
            <ac:spMk id="8" creationId="{00000000-0000-0000-0000-000000000000}"/>
          </ac:spMkLst>
        </pc:spChg>
        <pc:spChg chg="mod">
          <ac:chgData name="Meagan Hayward" userId="c0d25c69-3a03-451d-9842-2c49d971d61d" providerId="ADAL" clId="{1540AD35-593A-46EB-BC73-F20B6781C4E3}" dt="2024-06-22T13:38:08.593" v="249" actId="1076"/>
          <ac:spMkLst>
            <pc:docMk/>
            <pc:sldMk cId="0" sldId="261"/>
            <ac:spMk id="9" creationId="{00000000-0000-0000-0000-000000000000}"/>
          </ac:spMkLst>
        </pc:spChg>
      </pc:sldChg>
      <pc:sldChg chg="modSp mod">
        <pc:chgData name="Meagan Hayward" userId="c0d25c69-3a03-451d-9842-2c49d971d61d" providerId="ADAL" clId="{1540AD35-593A-46EB-BC73-F20B6781C4E3}" dt="2024-06-22T13:37:56.525" v="247" actId="1076"/>
        <pc:sldMkLst>
          <pc:docMk/>
          <pc:sldMk cId="0" sldId="262"/>
        </pc:sldMkLst>
        <pc:spChg chg="mod">
          <ac:chgData name="Meagan Hayward" userId="c0d25c69-3a03-451d-9842-2c49d971d61d" providerId="ADAL" clId="{1540AD35-593A-46EB-BC73-F20B6781C4E3}" dt="2024-06-22T13:37:56.525" v="247" actId="1076"/>
          <ac:spMkLst>
            <pc:docMk/>
            <pc:sldMk cId="0" sldId="262"/>
            <ac:spMk id="20" creationId="{00000000-0000-0000-0000-000000000000}"/>
          </ac:spMkLst>
        </pc:spChg>
        <pc:spChg chg="mod">
          <ac:chgData name="Meagan Hayward" userId="c0d25c69-3a03-451d-9842-2c49d971d61d" providerId="ADAL" clId="{1540AD35-593A-46EB-BC73-F20B6781C4E3}" dt="2024-06-22T13:37:43.193" v="245" actId="14100"/>
          <ac:spMkLst>
            <pc:docMk/>
            <pc:sldMk cId="0" sldId="262"/>
            <ac:spMk id="22" creationId="{00000000-0000-0000-0000-000000000000}"/>
          </ac:spMkLst>
        </pc:spChg>
        <pc:spChg chg="mod">
          <ac:chgData name="Meagan Hayward" userId="c0d25c69-3a03-451d-9842-2c49d971d61d" providerId="ADAL" clId="{1540AD35-593A-46EB-BC73-F20B6781C4E3}" dt="2024-06-22T13:37:34.057" v="242" actId="14100"/>
          <ac:spMkLst>
            <pc:docMk/>
            <pc:sldMk cId="0" sldId="262"/>
            <ac:spMk id="23" creationId="{00000000-0000-0000-0000-000000000000}"/>
          </ac:spMkLst>
        </pc:spChg>
        <pc:spChg chg="mod">
          <ac:chgData name="Meagan Hayward" userId="c0d25c69-3a03-451d-9842-2c49d971d61d" providerId="ADAL" clId="{1540AD35-593A-46EB-BC73-F20B6781C4E3}" dt="2024-06-22T13:37:40.605" v="244" actId="14100"/>
          <ac:spMkLst>
            <pc:docMk/>
            <pc:sldMk cId="0" sldId="262"/>
            <ac:spMk id="24" creationId="{00000000-0000-0000-0000-000000000000}"/>
          </ac:spMkLst>
        </pc:spChg>
        <pc:spChg chg="mod">
          <ac:chgData name="Meagan Hayward" userId="c0d25c69-3a03-451d-9842-2c49d971d61d" providerId="ADAL" clId="{1540AD35-593A-46EB-BC73-F20B6781C4E3}" dt="2024-06-22T13:37:36.443" v="243" actId="14100"/>
          <ac:spMkLst>
            <pc:docMk/>
            <pc:sldMk cId="0" sldId="262"/>
            <ac:spMk id="25" creationId="{00000000-0000-0000-0000-000000000000}"/>
          </ac:spMkLst>
        </pc:spChg>
      </pc:sldChg>
      <pc:sldChg chg="addSp delSp modSp mod modAnim">
        <pc:chgData name="Meagan Hayward" userId="c0d25c69-3a03-451d-9842-2c49d971d61d" providerId="ADAL" clId="{1540AD35-593A-46EB-BC73-F20B6781C4E3}" dt="2024-06-22T13:38:59.885" v="252"/>
        <pc:sldMkLst>
          <pc:docMk/>
          <pc:sldMk cId="0" sldId="263"/>
        </pc:sldMkLst>
        <pc:picChg chg="del">
          <ac:chgData name="Meagan Hayward" userId="c0d25c69-3a03-451d-9842-2c49d971d61d" providerId="ADAL" clId="{1540AD35-593A-46EB-BC73-F20B6781C4E3}" dt="2024-06-22T13:38:46.503" v="251" actId="478"/>
          <ac:picMkLst>
            <pc:docMk/>
            <pc:sldMk cId="0" sldId="263"/>
            <ac:picMk id="9" creationId="{00000000-0000-0000-0000-000000000000}"/>
          </ac:picMkLst>
        </pc:picChg>
        <pc:picChg chg="add mod">
          <ac:chgData name="Meagan Hayward" userId="c0d25c69-3a03-451d-9842-2c49d971d61d" providerId="ADAL" clId="{1540AD35-593A-46EB-BC73-F20B6781C4E3}" dt="2024-06-22T13:38:59.885" v="252"/>
          <ac:picMkLst>
            <pc:docMk/>
            <pc:sldMk cId="0" sldId="263"/>
            <ac:picMk id="10" creationId="{744D315F-A543-A944-8D09-B49AF358773C}"/>
          </ac:picMkLst>
        </pc:picChg>
      </pc:sldChg>
      <pc:sldChg chg="addSp delSp modSp mod modAnim">
        <pc:chgData name="Meagan Hayward" userId="c0d25c69-3a03-451d-9842-2c49d971d61d" providerId="ADAL" clId="{1540AD35-593A-46EB-BC73-F20B6781C4E3}" dt="2024-06-22T13:40:26.790" v="256" actId="1076"/>
        <pc:sldMkLst>
          <pc:docMk/>
          <pc:sldMk cId="0" sldId="265"/>
        </pc:sldMkLst>
        <pc:picChg chg="del">
          <ac:chgData name="Meagan Hayward" userId="c0d25c69-3a03-451d-9842-2c49d971d61d" providerId="ADAL" clId="{1540AD35-593A-46EB-BC73-F20B6781C4E3}" dt="2024-06-22T13:39:49.666" v="253" actId="478"/>
          <ac:picMkLst>
            <pc:docMk/>
            <pc:sldMk cId="0" sldId="265"/>
            <ac:picMk id="2" creationId="{00000000-0000-0000-0000-000000000000}"/>
          </ac:picMkLst>
        </pc:picChg>
        <pc:picChg chg="add mod">
          <ac:chgData name="Meagan Hayward" userId="c0d25c69-3a03-451d-9842-2c49d971d61d" providerId="ADAL" clId="{1540AD35-593A-46EB-BC73-F20B6781C4E3}" dt="2024-06-22T13:40:26.790" v="256" actId="1076"/>
          <ac:picMkLst>
            <pc:docMk/>
            <pc:sldMk cId="0" sldId="265"/>
            <ac:picMk id="4" creationId="{B7A2806E-CD09-19FD-8A63-5731BBD88A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ciprocity.or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812398171?app_id=122963" TargetMode="Externa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inwallkimmerer.com/book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639233670?app_id=12296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education.nationalgeographic.org/resource/symbiosis-art-living-together/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jZyC_fry9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jZyC_fry9s?feature=oembed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15299192" y="7283485"/>
            <a:ext cx="2841740" cy="2841740"/>
            <a:chOff x="0" y="0"/>
            <a:chExt cx="3788986" cy="3788986"/>
          </a:xfrm>
        </p:grpSpPr>
        <p:grpSp>
          <p:nvGrpSpPr>
            <p:cNvPr id="4" name="Group 4"/>
            <p:cNvGrpSpPr/>
            <p:nvPr/>
          </p:nvGrpSpPr>
          <p:grpSpPr>
            <a:xfrm>
              <a:off x="70121" y="70121"/>
              <a:ext cx="3648745" cy="3648745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0" y="0"/>
              <a:ext cx="3788986" cy="3788986"/>
            </a:xfrm>
            <a:custGeom>
              <a:avLst/>
              <a:gdLst/>
              <a:ahLst/>
              <a:cxnLst/>
              <a:rect l="l" t="t" r="r" b="b"/>
              <a:pathLst>
                <a:path w="3788986" h="3788986">
                  <a:moveTo>
                    <a:pt x="0" y="0"/>
                  </a:moveTo>
                  <a:lnTo>
                    <a:pt x="3788986" y="0"/>
                  </a:lnTo>
                  <a:lnTo>
                    <a:pt x="3788986" y="3788986"/>
                  </a:lnTo>
                  <a:lnTo>
                    <a:pt x="0" y="3788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Freeform 8"/>
          <p:cNvSpPr/>
          <p:nvPr/>
        </p:nvSpPr>
        <p:spPr>
          <a:xfrm>
            <a:off x="234793" y="8378160"/>
            <a:ext cx="4506473" cy="1747064"/>
          </a:xfrm>
          <a:custGeom>
            <a:avLst/>
            <a:gdLst/>
            <a:ahLst/>
            <a:cxnLst/>
            <a:rect l="l" t="t" r="r" b="b"/>
            <a:pathLst>
              <a:path w="4506473" h="1747064">
                <a:moveTo>
                  <a:pt x="0" y="0"/>
                </a:moveTo>
                <a:lnTo>
                  <a:pt x="4506473" y="0"/>
                </a:lnTo>
                <a:lnTo>
                  <a:pt x="4506473" y="1747064"/>
                </a:lnTo>
                <a:lnTo>
                  <a:pt x="0" y="1747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483" t="-96992" r="-38362" b="-9472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9" name="Group 9"/>
          <p:cNvGrpSpPr/>
          <p:nvPr/>
        </p:nvGrpSpPr>
        <p:grpSpPr>
          <a:xfrm>
            <a:off x="3905594" y="3144306"/>
            <a:ext cx="9535977" cy="2897843"/>
            <a:chOff x="-627224" y="0"/>
            <a:chExt cx="12714636" cy="3863791"/>
          </a:xfrm>
        </p:grpSpPr>
        <p:sp>
          <p:nvSpPr>
            <p:cNvPr id="10" name="Freeform 10"/>
            <p:cNvSpPr/>
            <p:nvPr/>
          </p:nvSpPr>
          <p:spPr>
            <a:xfrm>
              <a:off x="-627224" y="466216"/>
              <a:ext cx="12714636" cy="3397575"/>
            </a:xfrm>
            <a:custGeom>
              <a:avLst/>
              <a:gdLst/>
              <a:ahLst/>
              <a:cxnLst/>
              <a:rect l="l" t="t" r="r" b="b"/>
              <a:pathLst>
                <a:path w="12714636" h="3397575">
                  <a:moveTo>
                    <a:pt x="0" y="0"/>
                  </a:moveTo>
                  <a:lnTo>
                    <a:pt x="12714636" y="0"/>
                  </a:lnTo>
                  <a:lnTo>
                    <a:pt x="12714636" y="3397575"/>
                  </a:lnTo>
                  <a:lnTo>
                    <a:pt x="0" y="33975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7594" b="-17594"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453492" y="0"/>
              <a:ext cx="4519801" cy="1242945"/>
            </a:xfrm>
            <a:custGeom>
              <a:avLst/>
              <a:gdLst/>
              <a:ahLst/>
              <a:cxnLst/>
              <a:rect l="l" t="t" r="r" b="b"/>
              <a:pathLst>
                <a:path w="4519801" h="1242945">
                  <a:moveTo>
                    <a:pt x="0" y="0"/>
                  </a:moveTo>
                  <a:lnTo>
                    <a:pt x="4519801" y="0"/>
                  </a:lnTo>
                  <a:lnTo>
                    <a:pt x="4519801" y="1242945"/>
                  </a:lnTo>
                  <a:lnTo>
                    <a:pt x="0" y="1242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480517" y="1267322"/>
              <a:ext cx="8499156" cy="17953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499"/>
                </a:lnSpc>
                <a:spcBef>
                  <a:spcPct val="0"/>
                </a:spcBef>
              </a:pPr>
              <a:r>
                <a:rPr lang="en-US" sz="9600" dirty="0">
                  <a:solidFill>
                    <a:srgbClr val="000000"/>
                  </a:solidFill>
                  <a:latin typeface="Playfair Display"/>
                </a:rPr>
                <a:t>Reciprocity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743199" y="9399913"/>
            <a:ext cx="12801602" cy="404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4"/>
              </a:lnSpc>
              <a:spcBef>
                <a:spcPct val="0"/>
              </a:spcBef>
            </a:pPr>
            <a:r>
              <a:rPr lang="en-US" sz="2445" u="sng">
                <a:solidFill>
                  <a:srgbClr val="000000"/>
                </a:solidFill>
                <a:latin typeface="Canva Sans"/>
                <a:hlinkClick r:id="rId3" tooltip="https://www.reciprocity.org"/>
              </a:rPr>
              <a:t>Source: Reciprocity Project</a:t>
            </a:r>
          </a:p>
        </p:txBody>
      </p:sp>
      <p:pic>
        <p:nvPicPr>
          <p:cNvPr id="4" name="Online Media 3" title="Reciprocity Project: Season Two teaser - with captions">
            <a:hlinkClick r:id="" action="ppaction://media"/>
            <a:extLst>
              <a:ext uri="{FF2B5EF4-FFF2-40B4-BE49-F238E27FC236}">
                <a16:creationId xmlns:a16="http://schemas.microsoft.com/office/drawing/2014/main" id="{B7A2806E-CD09-19FD-8A63-5731BBD88A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92450" y="952500"/>
            <a:ext cx="12103100" cy="6818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44737" y="0"/>
            <a:ext cx="1143263" cy="1143263"/>
            <a:chOff x="0" y="0"/>
            <a:chExt cx="1524351" cy="1524351"/>
          </a:xfrm>
        </p:grpSpPr>
        <p:grpSp>
          <p:nvGrpSpPr>
            <p:cNvPr id="3" name="Group 3"/>
            <p:cNvGrpSpPr/>
            <p:nvPr/>
          </p:nvGrpSpPr>
          <p:grpSpPr>
            <a:xfrm>
              <a:off x="28210" y="28210"/>
              <a:ext cx="1467930" cy="146793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524351" cy="1524351"/>
            </a:xfrm>
            <a:custGeom>
              <a:avLst/>
              <a:gdLst/>
              <a:ahLst/>
              <a:cxnLst/>
              <a:rect l="l" t="t" r="r" b="b"/>
              <a:pathLst>
                <a:path w="1524351" h="1524351">
                  <a:moveTo>
                    <a:pt x="0" y="0"/>
                  </a:moveTo>
                  <a:lnTo>
                    <a:pt x="1524351" y="0"/>
                  </a:lnTo>
                  <a:lnTo>
                    <a:pt x="1524351" y="1524351"/>
                  </a:lnTo>
                  <a:lnTo>
                    <a:pt x="0" y="1524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0"/>
            <a:ext cx="2076466" cy="805002"/>
          </a:xfrm>
          <a:custGeom>
            <a:avLst/>
            <a:gdLst/>
            <a:ahLst/>
            <a:cxnLst/>
            <a:rect l="l" t="t" r="r" b="b"/>
            <a:pathLst>
              <a:path w="2076466" h="805002">
                <a:moveTo>
                  <a:pt x="0" y="0"/>
                </a:moveTo>
                <a:lnTo>
                  <a:pt x="2076466" y="0"/>
                </a:lnTo>
                <a:lnTo>
                  <a:pt x="2076466" y="805002"/>
                </a:lnTo>
                <a:lnTo>
                  <a:pt x="0" y="805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483" t="-96992" r="-38362" b="-9472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8" name="Group 8"/>
          <p:cNvGrpSpPr/>
          <p:nvPr/>
        </p:nvGrpSpPr>
        <p:grpSpPr>
          <a:xfrm>
            <a:off x="2071591" y="2054225"/>
            <a:ext cx="14144818" cy="6178550"/>
            <a:chOff x="0" y="0"/>
            <a:chExt cx="18859757" cy="8238067"/>
          </a:xfrm>
        </p:grpSpPr>
        <p:sp>
          <p:nvSpPr>
            <p:cNvPr id="9" name="TextBox 9"/>
            <p:cNvSpPr txBox="1"/>
            <p:nvPr/>
          </p:nvSpPr>
          <p:spPr>
            <a:xfrm>
              <a:off x="0" y="1718733"/>
              <a:ext cx="18859757" cy="6519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63599" lvl="1" indent="-431800" algn="l">
                <a:lnSpc>
                  <a:spcPts val="5599"/>
                </a:lnSpc>
                <a:buFont typeface="Arial"/>
                <a:buChar char="•"/>
              </a:pP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How are </a:t>
              </a:r>
              <a:r>
                <a:rPr lang="en-US" sz="3999" spc="-15">
                  <a:solidFill>
                    <a:srgbClr val="000000"/>
                  </a:solidFill>
                  <a:latin typeface="IBM Plex Sans Condensed Bold"/>
                </a:rPr>
                <a:t>reciprocal</a:t>
              </a: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 relationships </a:t>
              </a:r>
              <a:r>
                <a:rPr lang="en-US" sz="3999" spc="-15">
                  <a:solidFill>
                    <a:srgbClr val="000000"/>
                  </a:solidFill>
                  <a:latin typeface="IBM Plex Sans Condensed Bold"/>
                </a:rPr>
                <a:t>depicted</a:t>
              </a: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 or </a:t>
              </a:r>
              <a:r>
                <a:rPr lang="en-US" sz="3999" spc="-15">
                  <a:solidFill>
                    <a:srgbClr val="000000"/>
                  </a:solidFill>
                  <a:latin typeface="IBM Plex Sans Condensed Bold"/>
                </a:rPr>
                <a:t>described </a:t>
              </a: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in this video?</a:t>
              </a:r>
            </a:p>
            <a:p>
              <a:pPr algn="l">
                <a:lnSpc>
                  <a:spcPts val="5599"/>
                </a:lnSpc>
              </a:pPr>
              <a:endParaRPr lang="en-US" sz="3999" spc="-15">
                <a:solidFill>
                  <a:srgbClr val="000000"/>
                </a:solidFill>
                <a:latin typeface="IBM Plex Sans Condensed"/>
              </a:endParaRPr>
            </a:p>
            <a:p>
              <a:pPr marL="863599" lvl="1" indent="-431800" algn="l">
                <a:lnSpc>
                  <a:spcPts val="5599"/>
                </a:lnSpc>
                <a:buFont typeface="Arial"/>
                <a:buChar char="•"/>
              </a:pP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How does the narrator express </a:t>
              </a:r>
              <a:r>
                <a:rPr lang="en-US" sz="3999" spc="-15">
                  <a:solidFill>
                    <a:srgbClr val="000000"/>
                  </a:solidFill>
                  <a:latin typeface="IBM Plex Sans Condensed Bold"/>
                </a:rPr>
                <a:t>gratitude</a:t>
              </a: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 to the </a:t>
              </a:r>
              <a:r>
                <a:rPr lang="en-US" sz="3999" spc="-15">
                  <a:solidFill>
                    <a:srgbClr val="000000"/>
                  </a:solidFill>
                  <a:latin typeface="IBM Plex Sans Condensed Bold"/>
                </a:rPr>
                <a:t>land</a:t>
              </a: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?</a:t>
              </a:r>
            </a:p>
            <a:p>
              <a:pPr algn="l">
                <a:lnSpc>
                  <a:spcPts val="5599"/>
                </a:lnSpc>
              </a:pPr>
              <a:endParaRPr lang="en-US" sz="3999" spc="-15">
                <a:solidFill>
                  <a:srgbClr val="000000"/>
                </a:solidFill>
                <a:latin typeface="IBM Plex Sans Condensed"/>
              </a:endParaRPr>
            </a:p>
            <a:p>
              <a:pPr marL="863599" lvl="1" indent="-431800" algn="l">
                <a:lnSpc>
                  <a:spcPts val="5599"/>
                </a:lnSpc>
                <a:buFont typeface="Arial"/>
                <a:buChar char="•"/>
              </a:pP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According to the narrator, why is it important to </a:t>
              </a:r>
              <a:r>
                <a:rPr lang="en-US" sz="3999" spc="-15">
                  <a:solidFill>
                    <a:srgbClr val="000000"/>
                  </a:solidFill>
                  <a:latin typeface="IBM Plex Sans Condensed Bold"/>
                </a:rPr>
                <a:t>express</a:t>
              </a: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 </a:t>
              </a:r>
              <a:r>
                <a:rPr lang="en-US" sz="3999" spc="-15">
                  <a:solidFill>
                    <a:srgbClr val="000000"/>
                  </a:solidFill>
                  <a:latin typeface="IBM Plex Sans Condensed Bold"/>
                </a:rPr>
                <a:t>gratitude</a:t>
              </a: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 and give </a:t>
              </a:r>
              <a:r>
                <a:rPr lang="en-US" sz="3999" spc="-15">
                  <a:solidFill>
                    <a:srgbClr val="000000"/>
                  </a:solidFill>
                  <a:latin typeface="IBM Plex Sans Condensed Bold"/>
                </a:rPr>
                <a:t>thanks </a:t>
              </a: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to the </a:t>
              </a:r>
              <a:r>
                <a:rPr lang="en-US" sz="3999" spc="-15">
                  <a:solidFill>
                    <a:srgbClr val="000000"/>
                  </a:solidFill>
                  <a:latin typeface="IBM Plex Sans Condensed Bold"/>
                </a:rPr>
                <a:t>land</a:t>
              </a: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?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006657" y="-104775"/>
              <a:ext cx="8846443" cy="1116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Canva Sans Bold"/>
                </a:rPr>
                <a:t>Discussion Questions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3199" y="9436328"/>
            <a:ext cx="12801602" cy="404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4"/>
              </a:lnSpc>
              <a:spcBef>
                <a:spcPct val="0"/>
              </a:spcBef>
            </a:pPr>
            <a:r>
              <a:rPr lang="en-US" sz="2445" u="sng">
                <a:solidFill>
                  <a:srgbClr val="000000"/>
                </a:solidFill>
                <a:latin typeface="Canva Sans"/>
                <a:hlinkClick r:id="rId3" tooltip="https://www.robinwallkimmerer.com/books"/>
              </a:rPr>
              <a:t>Source: Robin Wall Kimmerer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144737" y="0"/>
            <a:ext cx="1143263" cy="1143263"/>
            <a:chOff x="0" y="0"/>
            <a:chExt cx="1524351" cy="1524351"/>
          </a:xfrm>
        </p:grpSpPr>
        <p:grpSp>
          <p:nvGrpSpPr>
            <p:cNvPr id="4" name="Group 4"/>
            <p:cNvGrpSpPr/>
            <p:nvPr/>
          </p:nvGrpSpPr>
          <p:grpSpPr>
            <a:xfrm>
              <a:off x="28210" y="28210"/>
              <a:ext cx="1467930" cy="1467930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0" y="0"/>
              <a:ext cx="1524351" cy="1524351"/>
            </a:xfrm>
            <a:custGeom>
              <a:avLst/>
              <a:gdLst/>
              <a:ahLst/>
              <a:cxnLst/>
              <a:rect l="l" t="t" r="r" b="b"/>
              <a:pathLst>
                <a:path w="1524351" h="1524351">
                  <a:moveTo>
                    <a:pt x="0" y="0"/>
                  </a:moveTo>
                  <a:lnTo>
                    <a:pt x="1524351" y="0"/>
                  </a:lnTo>
                  <a:lnTo>
                    <a:pt x="1524351" y="1524351"/>
                  </a:lnTo>
                  <a:lnTo>
                    <a:pt x="0" y="1524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0"/>
            <a:ext cx="2076466" cy="805002"/>
          </a:xfrm>
          <a:custGeom>
            <a:avLst/>
            <a:gdLst/>
            <a:ahLst/>
            <a:cxnLst/>
            <a:rect l="l" t="t" r="r" b="b"/>
            <a:pathLst>
              <a:path w="2076466" h="805002">
                <a:moveTo>
                  <a:pt x="0" y="0"/>
                </a:moveTo>
                <a:lnTo>
                  <a:pt x="2076466" y="0"/>
                </a:lnTo>
                <a:lnTo>
                  <a:pt x="2076466" y="805002"/>
                </a:lnTo>
                <a:lnTo>
                  <a:pt x="0" y="805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0483" t="-96992" r="-38362" b="-94724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0" name="Online Media 9" title="&quot;I must return the gift.&quot; [Short Film]">
            <a:hlinkClick r:id="" action="ppaction://media"/>
            <a:extLst>
              <a:ext uri="{FF2B5EF4-FFF2-40B4-BE49-F238E27FC236}">
                <a16:creationId xmlns:a16="http://schemas.microsoft.com/office/drawing/2014/main" id="{ED028117-26DB-117C-B6A2-D91C3CAE1D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727208" y="805002"/>
            <a:ext cx="14833584" cy="8356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96713" y="1701800"/>
            <a:ext cx="13694574" cy="6883400"/>
            <a:chOff x="0" y="0"/>
            <a:chExt cx="18259431" cy="9177867"/>
          </a:xfrm>
        </p:grpSpPr>
        <p:sp>
          <p:nvSpPr>
            <p:cNvPr id="3" name="TextBox 3"/>
            <p:cNvSpPr txBox="1"/>
            <p:nvPr/>
          </p:nvSpPr>
          <p:spPr>
            <a:xfrm>
              <a:off x="4706494" y="-104775"/>
              <a:ext cx="8846443" cy="1116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000000"/>
                  </a:solidFill>
                  <a:latin typeface="Canva Sans Bold"/>
                </a:rPr>
                <a:t>Discussion Questions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718733"/>
              <a:ext cx="18259431" cy="7459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63599" lvl="1" indent="-431800" algn="l">
                <a:lnSpc>
                  <a:spcPts val="5599"/>
                </a:lnSpc>
                <a:buFont typeface="Arial"/>
                <a:buChar char="•"/>
              </a:pP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What does the narrator mean by, ‘</a:t>
              </a:r>
              <a:r>
                <a:rPr lang="en-US" sz="3999" spc="-15">
                  <a:solidFill>
                    <a:srgbClr val="000000"/>
                  </a:solidFill>
                  <a:latin typeface="IBM Plex Sans Condensed Bold"/>
                </a:rPr>
                <a:t>alone</a:t>
              </a: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 is a word </a:t>
              </a:r>
              <a:r>
                <a:rPr lang="en-US" sz="3999" spc="-15">
                  <a:solidFill>
                    <a:srgbClr val="000000"/>
                  </a:solidFill>
                  <a:latin typeface="IBM Plex Sans Condensed Bold"/>
                </a:rPr>
                <a:t>without</a:t>
              </a: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 meaning in this </a:t>
              </a:r>
              <a:r>
                <a:rPr lang="en-US" sz="3999" spc="-15">
                  <a:solidFill>
                    <a:srgbClr val="000000"/>
                  </a:solidFill>
                  <a:latin typeface="IBM Plex Sans Condensed Bold"/>
                </a:rPr>
                <a:t>forest</a:t>
              </a: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’? </a:t>
              </a:r>
            </a:p>
            <a:p>
              <a:pPr algn="l">
                <a:lnSpc>
                  <a:spcPts val="5599"/>
                </a:lnSpc>
              </a:pPr>
              <a:endParaRPr lang="en-US" sz="3999" spc="-15">
                <a:solidFill>
                  <a:srgbClr val="000000"/>
                </a:solidFill>
                <a:latin typeface="IBM Plex Sans Condensed"/>
              </a:endParaRPr>
            </a:p>
            <a:p>
              <a:pPr marL="863599" lvl="1" indent="-431800" algn="l">
                <a:lnSpc>
                  <a:spcPts val="5599"/>
                </a:lnSpc>
                <a:buFont typeface="Arial"/>
                <a:buChar char="•"/>
              </a:pP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How did this video </a:t>
              </a:r>
              <a:r>
                <a:rPr lang="en-US" sz="3999" spc="-15">
                  <a:solidFill>
                    <a:srgbClr val="000000"/>
                  </a:solidFill>
                  <a:latin typeface="IBM Plex Sans Condensed Bold"/>
                </a:rPr>
                <a:t>describe</a:t>
              </a: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 or </a:t>
              </a:r>
              <a:r>
                <a:rPr lang="en-US" sz="3999" spc="-15">
                  <a:solidFill>
                    <a:srgbClr val="000000"/>
                  </a:solidFill>
                  <a:latin typeface="IBM Plex Sans Condensed Bold"/>
                </a:rPr>
                <a:t>depict</a:t>
              </a: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 relationships in the forest?</a:t>
              </a:r>
            </a:p>
            <a:p>
              <a:pPr algn="l">
                <a:lnSpc>
                  <a:spcPts val="5599"/>
                </a:lnSpc>
              </a:pPr>
              <a:endParaRPr lang="en-US" sz="3999" spc="-15">
                <a:solidFill>
                  <a:srgbClr val="000000"/>
                </a:solidFill>
                <a:latin typeface="IBM Plex Sans Condensed"/>
              </a:endParaRPr>
            </a:p>
            <a:p>
              <a:pPr marL="863599" lvl="1" indent="-431800" algn="l">
                <a:lnSpc>
                  <a:spcPts val="5599"/>
                </a:lnSpc>
                <a:buFont typeface="Arial"/>
                <a:buChar char="•"/>
              </a:pP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What does the word </a:t>
              </a:r>
              <a:r>
                <a:rPr lang="en-US" sz="3999" spc="-15">
                  <a:solidFill>
                    <a:srgbClr val="000000"/>
                  </a:solidFill>
                  <a:latin typeface="IBM Plex Sans Condensed Bold"/>
                </a:rPr>
                <a:t>‘reciprocal’</a:t>
              </a:r>
              <a:r>
                <a:rPr lang="en-US" sz="3999" spc="-15">
                  <a:solidFill>
                    <a:srgbClr val="000000"/>
                  </a:solidFill>
                  <a:latin typeface="IBM Plex Sans Condensed"/>
                </a:rPr>
                <a:t> mean? Why did the narrator say the ‘relationship between the world and self is reciprocal?’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44737" y="0"/>
            <a:ext cx="1143263" cy="1143263"/>
            <a:chOff x="0" y="0"/>
            <a:chExt cx="1524351" cy="1524351"/>
          </a:xfrm>
        </p:grpSpPr>
        <p:grpSp>
          <p:nvGrpSpPr>
            <p:cNvPr id="6" name="Group 6"/>
            <p:cNvGrpSpPr/>
            <p:nvPr/>
          </p:nvGrpSpPr>
          <p:grpSpPr>
            <a:xfrm>
              <a:off x="28210" y="28210"/>
              <a:ext cx="1467930" cy="1467930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0" y="0"/>
              <a:ext cx="1524351" cy="1524351"/>
            </a:xfrm>
            <a:custGeom>
              <a:avLst/>
              <a:gdLst/>
              <a:ahLst/>
              <a:cxnLst/>
              <a:rect l="l" t="t" r="r" b="b"/>
              <a:pathLst>
                <a:path w="1524351" h="1524351">
                  <a:moveTo>
                    <a:pt x="0" y="0"/>
                  </a:moveTo>
                  <a:lnTo>
                    <a:pt x="1524351" y="0"/>
                  </a:lnTo>
                  <a:lnTo>
                    <a:pt x="1524351" y="1524351"/>
                  </a:lnTo>
                  <a:lnTo>
                    <a:pt x="0" y="1524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0" name="Freeform 10"/>
          <p:cNvSpPr/>
          <p:nvPr/>
        </p:nvSpPr>
        <p:spPr>
          <a:xfrm>
            <a:off x="0" y="0"/>
            <a:ext cx="2076466" cy="805002"/>
          </a:xfrm>
          <a:custGeom>
            <a:avLst/>
            <a:gdLst/>
            <a:ahLst/>
            <a:cxnLst/>
            <a:rect l="l" t="t" r="r" b="b"/>
            <a:pathLst>
              <a:path w="2076466" h="805002">
                <a:moveTo>
                  <a:pt x="0" y="0"/>
                </a:moveTo>
                <a:lnTo>
                  <a:pt x="2076466" y="0"/>
                </a:lnTo>
                <a:lnTo>
                  <a:pt x="2076466" y="805002"/>
                </a:lnTo>
                <a:lnTo>
                  <a:pt x="0" y="805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483" t="-96992" r="-38362" b="-94724"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44737" y="0"/>
            <a:ext cx="1143263" cy="1143263"/>
            <a:chOff x="0" y="0"/>
            <a:chExt cx="1524351" cy="1524351"/>
          </a:xfrm>
        </p:grpSpPr>
        <p:grpSp>
          <p:nvGrpSpPr>
            <p:cNvPr id="3" name="Group 3"/>
            <p:cNvGrpSpPr/>
            <p:nvPr/>
          </p:nvGrpSpPr>
          <p:grpSpPr>
            <a:xfrm>
              <a:off x="28210" y="28210"/>
              <a:ext cx="1467930" cy="146793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524351" cy="1524351"/>
            </a:xfrm>
            <a:custGeom>
              <a:avLst/>
              <a:gdLst/>
              <a:ahLst/>
              <a:cxnLst/>
              <a:rect l="l" t="t" r="r" b="b"/>
              <a:pathLst>
                <a:path w="1524351" h="1524351">
                  <a:moveTo>
                    <a:pt x="0" y="0"/>
                  </a:moveTo>
                  <a:lnTo>
                    <a:pt x="1524351" y="0"/>
                  </a:lnTo>
                  <a:lnTo>
                    <a:pt x="1524351" y="1524351"/>
                  </a:lnTo>
                  <a:lnTo>
                    <a:pt x="0" y="1524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0"/>
            <a:ext cx="2076466" cy="805002"/>
          </a:xfrm>
          <a:custGeom>
            <a:avLst/>
            <a:gdLst/>
            <a:ahLst/>
            <a:cxnLst/>
            <a:rect l="l" t="t" r="r" b="b"/>
            <a:pathLst>
              <a:path w="2076466" h="805002">
                <a:moveTo>
                  <a:pt x="0" y="0"/>
                </a:moveTo>
                <a:lnTo>
                  <a:pt x="2076466" y="0"/>
                </a:lnTo>
                <a:lnTo>
                  <a:pt x="2076466" y="805002"/>
                </a:lnTo>
                <a:lnTo>
                  <a:pt x="0" y="805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483" t="-96992" r="-38362" b="-9472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1038233" y="2103476"/>
            <a:ext cx="4883508" cy="4865750"/>
          </a:xfrm>
          <a:custGeom>
            <a:avLst/>
            <a:gdLst/>
            <a:ahLst/>
            <a:cxnLst/>
            <a:rect l="l" t="t" r="r" b="b"/>
            <a:pathLst>
              <a:path w="4883508" h="4865750">
                <a:moveTo>
                  <a:pt x="0" y="0"/>
                </a:moveTo>
                <a:lnTo>
                  <a:pt x="4883508" y="0"/>
                </a:lnTo>
                <a:lnTo>
                  <a:pt x="4883508" y="4865750"/>
                </a:lnTo>
                <a:lnTo>
                  <a:pt x="0" y="4865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/>
          <p:nvPr/>
        </p:nvSpPr>
        <p:spPr>
          <a:xfrm>
            <a:off x="12476789" y="2103476"/>
            <a:ext cx="4175698" cy="4865750"/>
          </a:xfrm>
          <a:custGeom>
            <a:avLst/>
            <a:gdLst/>
            <a:ahLst/>
            <a:cxnLst/>
            <a:rect l="l" t="t" r="r" b="b"/>
            <a:pathLst>
              <a:path w="4175698" h="4865750">
                <a:moveTo>
                  <a:pt x="0" y="0"/>
                </a:moveTo>
                <a:lnTo>
                  <a:pt x="4175698" y="0"/>
                </a:lnTo>
                <a:lnTo>
                  <a:pt x="4175698" y="4865750"/>
                </a:lnTo>
                <a:lnTo>
                  <a:pt x="0" y="486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Freeform 10"/>
          <p:cNvSpPr/>
          <p:nvPr/>
        </p:nvSpPr>
        <p:spPr>
          <a:xfrm>
            <a:off x="7516186" y="2103476"/>
            <a:ext cx="3255629" cy="4865750"/>
          </a:xfrm>
          <a:custGeom>
            <a:avLst/>
            <a:gdLst/>
            <a:ahLst/>
            <a:cxnLst/>
            <a:rect l="l" t="t" r="r" b="b"/>
            <a:pathLst>
              <a:path w="3255629" h="4865750">
                <a:moveTo>
                  <a:pt x="0" y="0"/>
                </a:moveTo>
                <a:lnTo>
                  <a:pt x="3255628" y="0"/>
                </a:lnTo>
                <a:lnTo>
                  <a:pt x="3255628" y="4865750"/>
                </a:lnTo>
                <a:lnTo>
                  <a:pt x="0" y="48657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1" name="TextBox 11"/>
          <p:cNvSpPr txBox="1"/>
          <p:nvPr/>
        </p:nvSpPr>
        <p:spPr>
          <a:xfrm>
            <a:off x="1038233" y="7988401"/>
            <a:ext cx="1622106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spc="-12" dirty="0">
                <a:solidFill>
                  <a:srgbClr val="000000"/>
                </a:solidFill>
                <a:latin typeface="IBM Plex Sans Condensed Bold"/>
              </a:rPr>
              <a:t>Reciprocal</a:t>
            </a:r>
            <a:r>
              <a:rPr lang="en-US" sz="4000" spc="-12" dirty="0">
                <a:solidFill>
                  <a:srgbClr val="000000"/>
                </a:solidFill>
                <a:latin typeface="IBM Plex Sans Condensed"/>
              </a:rPr>
              <a:t> relationships refer to relationships that benefit </a:t>
            </a:r>
            <a:r>
              <a:rPr lang="en-US" sz="4000" spc="-12" dirty="0">
                <a:solidFill>
                  <a:srgbClr val="000000"/>
                </a:solidFill>
                <a:latin typeface="IBM Plex Sans Condensed Bold"/>
              </a:rPr>
              <a:t>both</a:t>
            </a:r>
            <a:r>
              <a:rPr lang="en-US" sz="4000" spc="-12" dirty="0">
                <a:solidFill>
                  <a:srgbClr val="000000"/>
                </a:solidFill>
                <a:latin typeface="IBM Plex Sans Condensed"/>
              </a:rPr>
              <a:t> people. </a:t>
            </a:r>
          </a:p>
          <a:p>
            <a:pPr algn="ctr">
              <a:lnSpc>
                <a:spcPts val="4200"/>
              </a:lnSpc>
            </a:pPr>
            <a:r>
              <a:rPr lang="en-US" sz="4000" spc="-12" dirty="0">
                <a:solidFill>
                  <a:srgbClr val="000000"/>
                </a:solidFill>
                <a:latin typeface="IBM Plex Sans Condensed"/>
              </a:rPr>
              <a:t>Why might the </a:t>
            </a:r>
            <a:r>
              <a:rPr lang="en-US" sz="4000" spc="-12" dirty="0">
                <a:solidFill>
                  <a:srgbClr val="000000"/>
                </a:solidFill>
                <a:latin typeface="IBM Plex Sans Condensed Bold"/>
              </a:rPr>
              <a:t>relationships</a:t>
            </a:r>
            <a:r>
              <a:rPr lang="en-US" sz="4000" spc="-12" dirty="0">
                <a:solidFill>
                  <a:srgbClr val="000000"/>
                </a:solidFill>
                <a:latin typeface="IBM Plex Sans Condensed"/>
              </a:rPr>
              <a:t> above be described as </a:t>
            </a:r>
            <a:r>
              <a:rPr lang="en-US" sz="4000" spc="-12" dirty="0">
                <a:solidFill>
                  <a:srgbClr val="000000"/>
                </a:solidFill>
                <a:latin typeface="IBM Plex Sans Condensed Bold"/>
              </a:rPr>
              <a:t>reciprocal?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44737" y="0"/>
            <a:ext cx="1143263" cy="1143263"/>
            <a:chOff x="0" y="0"/>
            <a:chExt cx="1524351" cy="1524351"/>
          </a:xfrm>
        </p:grpSpPr>
        <p:grpSp>
          <p:nvGrpSpPr>
            <p:cNvPr id="3" name="Group 3"/>
            <p:cNvGrpSpPr/>
            <p:nvPr/>
          </p:nvGrpSpPr>
          <p:grpSpPr>
            <a:xfrm>
              <a:off x="28210" y="28210"/>
              <a:ext cx="1467930" cy="146793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524351" cy="1524351"/>
            </a:xfrm>
            <a:custGeom>
              <a:avLst/>
              <a:gdLst/>
              <a:ahLst/>
              <a:cxnLst/>
              <a:rect l="l" t="t" r="r" b="b"/>
              <a:pathLst>
                <a:path w="1524351" h="1524351">
                  <a:moveTo>
                    <a:pt x="0" y="0"/>
                  </a:moveTo>
                  <a:lnTo>
                    <a:pt x="1524351" y="0"/>
                  </a:lnTo>
                  <a:lnTo>
                    <a:pt x="1524351" y="1524351"/>
                  </a:lnTo>
                  <a:lnTo>
                    <a:pt x="0" y="1524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0"/>
            <a:ext cx="2076466" cy="805002"/>
          </a:xfrm>
          <a:custGeom>
            <a:avLst/>
            <a:gdLst/>
            <a:ahLst/>
            <a:cxnLst/>
            <a:rect l="l" t="t" r="r" b="b"/>
            <a:pathLst>
              <a:path w="2076466" h="805002">
                <a:moveTo>
                  <a:pt x="0" y="0"/>
                </a:moveTo>
                <a:lnTo>
                  <a:pt x="2076466" y="0"/>
                </a:lnTo>
                <a:lnTo>
                  <a:pt x="2076466" y="805002"/>
                </a:lnTo>
                <a:lnTo>
                  <a:pt x="0" y="805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483" t="-96992" r="-38362" b="-9472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4391286" y="2103476"/>
            <a:ext cx="3945681" cy="4865750"/>
          </a:xfrm>
          <a:custGeom>
            <a:avLst/>
            <a:gdLst/>
            <a:ahLst/>
            <a:cxnLst/>
            <a:rect l="l" t="t" r="r" b="b"/>
            <a:pathLst>
              <a:path w="3945681" h="4865750">
                <a:moveTo>
                  <a:pt x="0" y="0"/>
                </a:moveTo>
                <a:lnTo>
                  <a:pt x="3945681" y="0"/>
                </a:lnTo>
                <a:lnTo>
                  <a:pt x="3945681" y="4865750"/>
                </a:lnTo>
                <a:lnTo>
                  <a:pt x="0" y="4865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/>
          <p:nvPr/>
        </p:nvSpPr>
        <p:spPr>
          <a:xfrm>
            <a:off x="10402221" y="2103476"/>
            <a:ext cx="3494493" cy="4865750"/>
          </a:xfrm>
          <a:custGeom>
            <a:avLst/>
            <a:gdLst/>
            <a:ahLst/>
            <a:cxnLst/>
            <a:rect l="l" t="t" r="r" b="b"/>
            <a:pathLst>
              <a:path w="3494493" h="4865750">
                <a:moveTo>
                  <a:pt x="0" y="0"/>
                </a:moveTo>
                <a:lnTo>
                  <a:pt x="3494493" y="0"/>
                </a:lnTo>
                <a:lnTo>
                  <a:pt x="3494493" y="4865750"/>
                </a:lnTo>
                <a:lnTo>
                  <a:pt x="0" y="48657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/>
          <p:nvPr/>
        </p:nvSpPr>
        <p:spPr>
          <a:xfrm>
            <a:off x="1038233" y="7988401"/>
            <a:ext cx="1622106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400" spc="-12" dirty="0">
                <a:solidFill>
                  <a:srgbClr val="000000"/>
                </a:solidFill>
                <a:latin typeface="IBM Plex Sans Condensed"/>
              </a:rPr>
              <a:t>We can also have </a:t>
            </a:r>
            <a:r>
              <a:rPr lang="en-US" sz="4400" spc="-12" dirty="0">
                <a:solidFill>
                  <a:srgbClr val="000000"/>
                </a:solidFill>
                <a:latin typeface="IBM Plex Sans Condensed Bold"/>
              </a:rPr>
              <a:t>reciprocal</a:t>
            </a:r>
            <a:r>
              <a:rPr lang="en-US" sz="4400" spc="-12" dirty="0">
                <a:solidFill>
                  <a:srgbClr val="000000"/>
                </a:solidFill>
                <a:latin typeface="IBM Plex Sans Condensed"/>
              </a:rPr>
              <a:t> relationships with </a:t>
            </a:r>
            <a:r>
              <a:rPr lang="en-US" sz="4400" spc="-12" dirty="0">
                <a:solidFill>
                  <a:srgbClr val="000000"/>
                </a:solidFill>
                <a:latin typeface="IBM Plex Sans Condensed Bold"/>
              </a:rPr>
              <a:t>animals</a:t>
            </a:r>
            <a:r>
              <a:rPr lang="en-US" sz="4400" spc="-12" dirty="0">
                <a:solidFill>
                  <a:srgbClr val="000000"/>
                </a:solidFill>
                <a:latin typeface="IBM Plex Sans Condensed"/>
              </a:rPr>
              <a:t> and </a:t>
            </a:r>
            <a:r>
              <a:rPr lang="en-US" sz="4400" spc="-12" dirty="0">
                <a:solidFill>
                  <a:srgbClr val="000000"/>
                </a:solidFill>
                <a:latin typeface="IBM Plex Sans Condensed Bold"/>
              </a:rPr>
              <a:t>plants</a:t>
            </a:r>
            <a:r>
              <a:rPr lang="en-US" sz="4400" spc="-12" dirty="0">
                <a:solidFill>
                  <a:srgbClr val="000000"/>
                </a:solidFill>
                <a:latin typeface="IBM Plex Sans Condensed"/>
              </a:rPr>
              <a:t>.</a:t>
            </a:r>
          </a:p>
          <a:p>
            <a:pPr algn="ctr">
              <a:lnSpc>
                <a:spcPts val="4200"/>
              </a:lnSpc>
            </a:pPr>
            <a:r>
              <a:rPr lang="en-US" sz="4400" spc="-12" dirty="0">
                <a:solidFill>
                  <a:srgbClr val="000000"/>
                </a:solidFill>
                <a:latin typeface="IBM Plex Sans Condensed"/>
              </a:rPr>
              <a:t>Why might the </a:t>
            </a:r>
            <a:r>
              <a:rPr lang="en-US" sz="4400" spc="-12" dirty="0">
                <a:solidFill>
                  <a:srgbClr val="000000"/>
                </a:solidFill>
                <a:latin typeface="IBM Plex Sans Condensed Bold"/>
              </a:rPr>
              <a:t>relationships</a:t>
            </a:r>
            <a:r>
              <a:rPr lang="en-US" sz="4400" spc="-12" dirty="0">
                <a:solidFill>
                  <a:srgbClr val="000000"/>
                </a:solidFill>
                <a:latin typeface="IBM Plex Sans Condensed"/>
              </a:rPr>
              <a:t> above be described as </a:t>
            </a:r>
            <a:r>
              <a:rPr lang="en-US" sz="4400" spc="-12" dirty="0">
                <a:solidFill>
                  <a:srgbClr val="000000"/>
                </a:solidFill>
                <a:latin typeface="IBM Plex Sans Condensed Bold"/>
              </a:rPr>
              <a:t>reciprocal?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44737" y="0"/>
            <a:ext cx="1143263" cy="1143263"/>
            <a:chOff x="0" y="0"/>
            <a:chExt cx="1524351" cy="1524351"/>
          </a:xfrm>
        </p:grpSpPr>
        <p:grpSp>
          <p:nvGrpSpPr>
            <p:cNvPr id="3" name="Group 3"/>
            <p:cNvGrpSpPr/>
            <p:nvPr/>
          </p:nvGrpSpPr>
          <p:grpSpPr>
            <a:xfrm>
              <a:off x="28210" y="28210"/>
              <a:ext cx="1467930" cy="146793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524351" cy="1524351"/>
            </a:xfrm>
            <a:custGeom>
              <a:avLst/>
              <a:gdLst/>
              <a:ahLst/>
              <a:cxnLst/>
              <a:rect l="l" t="t" r="r" b="b"/>
              <a:pathLst>
                <a:path w="1524351" h="1524351">
                  <a:moveTo>
                    <a:pt x="0" y="0"/>
                  </a:moveTo>
                  <a:lnTo>
                    <a:pt x="1524351" y="0"/>
                  </a:lnTo>
                  <a:lnTo>
                    <a:pt x="1524351" y="1524351"/>
                  </a:lnTo>
                  <a:lnTo>
                    <a:pt x="0" y="1524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0"/>
            <a:ext cx="2076466" cy="805002"/>
          </a:xfrm>
          <a:custGeom>
            <a:avLst/>
            <a:gdLst/>
            <a:ahLst/>
            <a:cxnLst/>
            <a:rect l="l" t="t" r="r" b="b"/>
            <a:pathLst>
              <a:path w="2076466" h="805002">
                <a:moveTo>
                  <a:pt x="0" y="0"/>
                </a:moveTo>
                <a:lnTo>
                  <a:pt x="2076466" y="0"/>
                </a:lnTo>
                <a:lnTo>
                  <a:pt x="2076466" y="805002"/>
                </a:lnTo>
                <a:lnTo>
                  <a:pt x="0" y="805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483" t="-96992" r="-38362" b="-9472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/>
          <p:nvPr/>
        </p:nvSpPr>
        <p:spPr>
          <a:xfrm>
            <a:off x="3178233" y="1510402"/>
            <a:ext cx="11772900" cy="5091779"/>
          </a:xfrm>
          <a:custGeom>
            <a:avLst/>
            <a:gdLst/>
            <a:ahLst/>
            <a:cxnLst/>
            <a:rect l="l" t="t" r="r" b="b"/>
            <a:pathLst>
              <a:path w="11772900" h="5091779">
                <a:moveTo>
                  <a:pt x="0" y="0"/>
                </a:moveTo>
                <a:lnTo>
                  <a:pt x="11772900" y="0"/>
                </a:lnTo>
                <a:lnTo>
                  <a:pt x="11772900" y="5091779"/>
                </a:lnTo>
                <a:lnTo>
                  <a:pt x="0" y="5091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TextBox 9"/>
          <p:cNvSpPr txBox="1"/>
          <p:nvPr/>
        </p:nvSpPr>
        <p:spPr>
          <a:xfrm>
            <a:off x="954150" y="7353300"/>
            <a:ext cx="1622106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600" spc="-12" dirty="0">
                <a:solidFill>
                  <a:srgbClr val="000000"/>
                </a:solidFill>
                <a:latin typeface="IBM Plex Sans Condensed Bold"/>
              </a:rPr>
              <a:t>Plants</a:t>
            </a:r>
            <a:r>
              <a:rPr lang="en-US" sz="3600" spc="-12" dirty="0">
                <a:solidFill>
                  <a:srgbClr val="000000"/>
                </a:solidFill>
                <a:latin typeface="IBM Plex Sans Condensed"/>
              </a:rPr>
              <a:t> and </a:t>
            </a:r>
            <a:r>
              <a:rPr lang="en-US" sz="3600" spc="-12" dirty="0">
                <a:solidFill>
                  <a:srgbClr val="000000"/>
                </a:solidFill>
                <a:latin typeface="IBM Plex Sans Condensed Bold"/>
              </a:rPr>
              <a:t>animals</a:t>
            </a:r>
            <a:r>
              <a:rPr lang="en-US" sz="3600" spc="-12" dirty="0">
                <a:solidFill>
                  <a:srgbClr val="000000"/>
                </a:solidFill>
                <a:latin typeface="IBM Plex Sans Condensed"/>
              </a:rPr>
              <a:t> can also have </a:t>
            </a:r>
            <a:r>
              <a:rPr lang="en-US" sz="3600" spc="-12" dirty="0">
                <a:solidFill>
                  <a:srgbClr val="000000"/>
                </a:solidFill>
                <a:latin typeface="IBM Plex Sans Condensed Bold"/>
              </a:rPr>
              <a:t>reciprocal</a:t>
            </a:r>
            <a:r>
              <a:rPr lang="en-US" sz="3600" spc="-12" dirty="0">
                <a:solidFill>
                  <a:srgbClr val="000000"/>
                </a:solidFill>
                <a:latin typeface="IBM Plex Sans Condensed"/>
              </a:rPr>
              <a:t> relationships with </a:t>
            </a:r>
            <a:r>
              <a:rPr lang="en-US" sz="3600" spc="-12" dirty="0">
                <a:solidFill>
                  <a:srgbClr val="000000"/>
                </a:solidFill>
                <a:latin typeface="IBM Plex Sans Condensed Bold"/>
              </a:rPr>
              <a:t>each</a:t>
            </a:r>
            <a:r>
              <a:rPr lang="en-US" sz="3600" spc="-12" dirty="0">
                <a:solidFill>
                  <a:srgbClr val="000000"/>
                </a:solidFill>
                <a:latin typeface="IBM Plex Sans Condensed"/>
              </a:rPr>
              <a:t> </a:t>
            </a:r>
            <a:r>
              <a:rPr lang="en-US" sz="3600" spc="-12" dirty="0">
                <a:solidFill>
                  <a:srgbClr val="000000"/>
                </a:solidFill>
                <a:latin typeface="IBM Plex Sans Condensed Bold"/>
              </a:rPr>
              <a:t>other</a:t>
            </a:r>
            <a:r>
              <a:rPr lang="en-US" sz="3600" spc="-12" dirty="0">
                <a:solidFill>
                  <a:srgbClr val="000000"/>
                </a:solidFill>
                <a:latin typeface="IBM Plex Sans Condensed"/>
              </a:rPr>
              <a:t>. </a:t>
            </a:r>
          </a:p>
          <a:p>
            <a:pPr algn="ctr">
              <a:lnSpc>
                <a:spcPts val="4200"/>
              </a:lnSpc>
            </a:pPr>
            <a:r>
              <a:rPr lang="en-US" sz="3600" spc="-12" dirty="0">
                <a:solidFill>
                  <a:srgbClr val="000000"/>
                </a:solidFill>
                <a:latin typeface="IBM Plex Sans Condensed"/>
              </a:rPr>
              <a:t>Scientists refer to these relationships as a type of </a:t>
            </a:r>
            <a:r>
              <a:rPr lang="en-US" sz="3600" spc="-12" dirty="0">
                <a:solidFill>
                  <a:srgbClr val="000000"/>
                </a:solidFill>
                <a:latin typeface="IBM Plex Sans Condensed Bold"/>
              </a:rPr>
              <a:t>symbiosis</a:t>
            </a:r>
            <a:r>
              <a:rPr lang="en-US" sz="3600" spc="-12" dirty="0">
                <a:solidFill>
                  <a:srgbClr val="000000"/>
                </a:solidFill>
                <a:latin typeface="IBM Plex Sans Condensed"/>
              </a:rPr>
              <a:t> known as </a:t>
            </a:r>
            <a:r>
              <a:rPr lang="en-US" sz="3600" spc="-12" dirty="0">
                <a:solidFill>
                  <a:srgbClr val="000000"/>
                </a:solidFill>
                <a:latin typeface="IBM Plex Sans Condensed Bold"/>
              </a:rPr>
              <a:t>mutualism</a:t>
            </a:r>
            <a:r>
              <a:rPr lang="en-US" sz="3600" spc="-12" dirty="0">
                <a:solidFill>
                  <a:srgbClr val="000000"/>
                </a:solidFill>
                <a:latin typeface="IBM Plex Sans Condensed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44737" y="0"/>
            <a:ext cx="1143263" cy="1143263"/>
            <a:chOff x="0" y="0"/>
            <a:chExt cx="1524351" cy="1524351"/>
          </a:xfrm>
        </p:grpSpPr>
        <p:grpSp>
          <p:nvGrpSpPr>
            <p:cNvPr id="3" name="Group 3"/>
            <p:cNvGrpSpPr/>
            <p:nvPr/>
          </p:nvGrpSpPr>
          <p:grpSpPr>
            <a:xfrm>
              <a:off x="28210" y="28210"/>
              <a:ext cx="1467930" cy="146793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524351" cy="1524351"/>
            </a:xfrm>
            <a:custGeom>
              <a:avLst/>
              <a:gdLst/>
              <a:ahLst/>
              <a:cxnLst/>
              <a:rect l="l" t="t" r="r" b="b"/>
              <a:pathLst>
                <a:path w="1524351" h="1524351">
                  <a:moveTo>
                    <a:pt x="0" y="0"/>
                  </a:moveTo>
                  <a:lnTo>
                    <a:pt x="1524351" y="0"/>
                  </a:lnTo>
                  <a:lnTo>
                    <a:pt x="1524351" y="1524351"/>
                  </a:lnTo>
                  <a:lnTo>
                    <a:pt x="0" y="1524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0"/>
            <a:ext cx="2076466" cy="805002"/>
          </a:xfrm>
          <a:custGeom>
            <a:avLst/>
            <a:gdLst/>
            <a:ahLst/>
            <a:cxnLst/>
            <a:rect l="l" t="t" r="r" b="b"/>
            <a:pathLst>
              <a:path w="2076466" h="805002">
                <a:moveTo>
                  <a:pt x="0" y="0"/>
                </a:moveTo>
                <a:lnTo>
                  <a:pt x="2076466" y="0"/>
                </a:lnTo>
                <a:lnTo>
                  <a:pt x="2076466" y="805002"/>
                </a:lnTo>
                <a:lnTo>
                  <a:pt x="0" y="805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483" t="-96992" r="-38362" b="-94724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8" name="Group 8"/>
          <p:cNvGrpSpPr/>
          <p:nvPr/>
        </p:nvGrpSpPr>
        <p:grpSpPr>
          <a:xfrm>
            <a:off x="6833019" y="2832519"/>
            <a:ext cx="4621963" cy="462196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24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028700" y="5143500"/>
            <a:ext cx="5804319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2" name="AutoShape 12"/>
          <p:cNvSpPr/>
          <p:nvPr/>
        </p:nvSpPr>
        <p:spPr>
          <a:xfrm flipV="1">
            <a:off x="11455044" y="5143500"/>
            <a:ext cx="5689693" cy="952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3" name="AutoShape 13"/>
          <p:cNvSpPr/>
          <p:nvPr/>
        </p:nvSpPr>
        <p:spPr>
          <a:xfrm>
            <a:off x="9144000" y="7454481"/>
            <a:ext cx="19050" cy="255633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4" name="AutoShape 14"/>
          <p:cNvSpPr/>
          <p:nvPr/>
        </p:nvSpPr>
        <p:spPr>
          <a:xfrm>
            <a:off x="9163049" y="276046"/>
            <a:ext cx="19050" cy="255633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15" name="Freeform 15"/>
          <p:cNvSpPr/>
          <p:nvPr/>
        </p:nvSpPr>
        <p:spPr>
          <a:xfrm>
            <a:off x="3430179" y="1541373"/>
            <a:ext cx="2079876" cy="2636927"/>
          </a:xfrm>
          <a:custGeom>
            <a:avLst/>
            <a:gdLst/>
            <a:ahLst/>
            <a:cxnLst/>
            <a:rect l="l" t="t" r="r" b="b"/>
            <a:pathLst>
              <a:path w="2079876" h="2636927">
                <a:moveTo>
                  <a:pt x="0" y="0"/>
                </a:moveTo>
                <a:lnTo>
                  <a:pt x="2079876" y="0"/>
                </a:lnTo>
                <a:lnTo>
                  <a:pt x="2079876" y="2636927"/>
                </a:lnTo>
                <a:lnTo>
                  <a:pt x="0" y="26369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6" name="Freeform 16"/>
          <p:cNvSpPr/>
          <p:nvPr/>
        </p:nvSpPr>
        <p:spPr>
          <a:xfrm>
            <a:off x="12270392" y="1894130"/>
            <a:ext cx="3552680" cy="1822229"/>
          </a:xfrm>
          <a:custGeom>
            <a:avLst/>
            <a:gdLst/>
            <a:ahLst/>
            <a:cxnLst/>
            <a:rect l="l" t="t" r="r" b="b"/>
            <a:pathLst>
              <a:path w="3552680" h="1822229">
                <a:moveTo>
                  <a:pt x="0" y="0"/>
                </a:moveTo>
                <a:lnTo>
                  <a:pt x="3552680" y="0"/>
                </a:lnTo>
                <a:lnTo>
                  <a:pt x="3552680" y="1822228"/>
                </a:lnTo>
                <a:lnTo>
                  <a:pt x="0" y="18222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Freeform 17"/>
          <p:cNvSpPr/>
          <p:nvPr/>
        </p:nvSpPr>
        <p:spPr>
          <a:xfrm>
            <a:off x="3184948" y="6381050"/>
            <a:ext cx="2570338" cy="2422543"/>
          </a:xfrm>
          <a:custGeom>
            <a:avLst/>
            <a:gdLst/>
            <a:ahLst/>
            <a:cxnLst/>
            <a:rect l="l" t="t" r="r" b="b"/>
            <a:pathLst>
              <a:path w="2570338" h="2422543">
                <a:moveTo>
                  <a:pt x="0" y="0"/>
                </a:moveTo>
                <a:lnTo>
                  <a:pt x="2570338" y="0"/>
                </a:lnTo>
                <a:lnTo>
                  <a:pt x="2570338" y="2422543"/>
                </a:lnTo>
                <a:lnTo>
                  <a:pt x="0" y="24225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8" name="Freeform 18"/>
          <p:cNvSpPr/>
          <p:nvPr/>
        </p:nvSpPr>
        <p:spPr>
          <a:xfrm>
            <a:off x="11131828" y="6734018"/>
            <a:ext cx="1976567" cy="2142620"/>
          </a:xfrm>
          <a:custGeom>
            <a:avLst/>
            <a:gdLst/>
            <a:ahLst/>
            <a:cxnLst/>
            <a:rect l="l" t="t" r="r" b="b"/>
            <a:pathLst>
              <a:path w="1976567" h="2142620">
                <a:moveTo>
                  <a:pt x="0" y="0"/>
                </a:moveTo>
                <a:lnTo>
                  <a:pt x="1976567" y="0"/>
                </a:lnTo>
                <a:lnTo>
                  <a:pt x="1976567" y="2142619"/>
                </a:lnTo>
                <a:lnTo>
                  <a:pt x="0" y="21426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9" name="Freeform 19"/>
          <p:cNvSpPr/>
          <p:nvPr/>
        </p:nvSpPr>
        <p:spPr>
          <a:xfrm>
            <a:off x="13321262" y="6308005"/>
            <a:ext cx="3640374" cy="2461803"/>
          </a:xfrm>
          <a:custGeom>
            <a:avLst/>
            <a:gdLst/>
            <a:ahLst/>
            <a:cxnLst/>
            <a:rect l="l" t="t" r="r" b="b"/>
            <a:pathLst>
              <a:path w="3640374" h="2461803">
                <a:moveTo>
                  <a:pt x="0" y="0"/>
                </a:moveTo>
                <a:lnTo>
                  <a:pt x="3640375" y="0"/>
                </a:lnTo>
                <a:lnTo>
                  <a:pt x="3640375" y="2461804"/>
                </a:lnTo>
                <a:lnTo>
                  <a:pt x="0" y="24618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0" name="TextBox 20"/>
          <p:cNvSpPr txBox="1"/>
          <p:nvPr/>
        </p:nvSpPr>
        <p:spPr>
          <a:xfrm>
            <a:off x="7881509" y="3246777"/>
            <a:ext cx="2544031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-15" dirty="0">
                <a:solidFill>
                  <a:srgbClr val="000000"/>
                </a:solidFill>
                <a:latin typeface="IBM Plex Sans Condensed Bold"/>
              </a:rPr>
              <a:t>Symbiosis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191260" y="4076700"/>
            <a:ext cx="3905479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12">
                <a:solidFill>
                  <a:srgbClr val="000000"/>
                </a:solidFill>
                <a:latin typeface="IBM Plex Sans Condensed"/>
              </a:rPr>
              <a:t>A term to describe a </a:t>
            </a:r>
            <a:r>
              <a:rPr lang="en-US" sz="3000" spc="-12">
                <a:solidFill>
                  <a:srgbClr val="000000"/>
                </a:solidFill>
                <a:latin typeface="IBM Plex Sans Condensed Bold"/>
              </a:rPr>
              <a:t>long-term</a:t>
            </a:r>
            <a:r>
              <a:rPr lang="en-US" sz="3000" spc="-12">
                <a:solidFill>
                  <a:srgbClr val="000000"/>
                </a:solidFill>
                <a:latin typeface="IBM Plex Sans Condensed"/>
              </a:rPr>
              <a:t> </a:t>
            </a:r>
            <a:r>
              <a:rPr lang="en-US" sz="3000" spc="-12">
                <a:solidFill>
                  <a:srgbClr val="000000"/>
                </a:solidFill>
                <a:latin typeface="IBM Plex Sans Condensed Bold"/>
              </a:rPr>
              <a:t>relationship</a:t>
            </a:r>
            <a:r>
              <a:rPr lang="en-US" sz="3000" spc="-12">
                <a:solidFill>
                  <a:srgbClr val="000000"/>
                </a:solidFill>
                <a:latin typeface="IBM Plex Sans Condensed"/>
              </a:rPr>
              <a:t> or </a:t>
            </a:r>
            <a:r>
              <a:rPr lang="en-US" sz="3000" spc="-12">
                <a:solidFill>
                  <a:srgbClr val="000000"/>
                </a:solidFill>
                <a:latin typeface="IBM Plex Sans Condensed Bold"/>
              </a:rPr>
              <a:t>interaction</a:t>
            </a:r>
            <a:r>
              <a:rPr lang="en-US" sz="3000" spc="-12">
                <a:solidFill>
                  <a:srgbClr val="000000"/>
                </a:solidFill>
                <a:latin typeface="IBM Plex Sans Condensed"/>
              </a:rPr>
              <a:t> between </a:t>
            </a:r>
            <a:r>
              <a:rPr lang="en-US" sz="3000" spc="-12">
                <a:solidFill>
                  <a:srgbClr val="000000"/>
                </a:solidFill>
                <a:latin typeface="IBM Plex Sans Condensed Bold"/>
              </a:rPr>
              <a:t>two</a:t>
            </a:r>
            <a:r>
              <a:rPr lang="en-US" sz="3000" spc="-12">
                <a:solidFill>
                  <a:srgbClr val="000000"/>
                </a:solidFill>
                <a:latin typeface="IBM Plex Sans Condensed"/>
              </a:rPr>
              <a:t> </a:t>
            </a:r>
            <a:r>
              <a:rPr lang="en-US" sz="3000" spc="-12">
                <a:solidFill>
                  <a:srgbClr val="000000"/>
                </a:solidFill>
                <a:latin typeface="IBM Plex Sans Condensed Bold"/>
              </a:rPr>
              <a:t>different</a:t>
            </a:r>
            <a:r>
              <a:rPr lang="en-US" sz="3000" spc="-12">
                <a:solidFill>
                  <a:srgbClr val="000000"/>
                </a:solidFill>
                <a:latin typeface="IBM Plex Sans Condensed"/>
              </a:rPr>
              <a:t> organisms.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623880" y="857513"/>
            <a:ext cx="1910144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12" dirty="0">
                <a:solidFill>
                  <a:srgbClr val="000000"/>
                </a:solidFill>
                <a:latin typeface="IBM Plex Sans Condensed Bold"/>
              </a:rPr>
              <a:t>Mutualism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811124" y="857513"/>
            <a:ext cx="2714626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12" dirty="0">
                <a:solidFill>
                  <a:srgbClr val="000000"/>
                </a:solidFill>
                <a:latin typeface="IBM Plex Sans Condensed Bold"/>
              </a:rPr>
              <a:t>Commensalism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05612" y="5411993"/>
            <a:ext cx="1904443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12" dirty="0">
                <a:solidFill>
                  <a:srgbClr val="000000"/>
                </a:solidFill>
                <a:latin typeface="IBM Plex Sans Condensed Bold"/>
              </a:rPr>
              <a:t>Parasitism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093281" y="5411993"/>
            <a:ext cx="2432469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-12" dirty="0">
                <a:solidFill>
                  <a:srgbClr val="000000"/>
                </a:solidFill>
                <a:latin typeface="IBM Plex Sans Condensed Bold"/>
              </a:rPr>
              <a:t>Competition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939717" y="4349750"/>
            <a:ext cx="306079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spc="-9">
                <a:solidFill>
                  <a:srgbClr val="000000"/>
                </a:solidFill>
                <a:latin typeface="IBM Plex Sans Condensed Bold"/>
              </a:rPr>
              <a:t>Both</a:t>
            </a:r>
            <a:r>
              <a:rPr lang="en-US" sz="2499" spc="-9">
                <a:solidFill>
                  <a:srgbClr val="000000"/>
                </a:solidFill>
                <a:latin typeface="IBM Plex Sans Condensed"/>
              </a:rPr>
              <a:t> organisms benefit.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075548" y="4286250"/>
            <a:ext cx="3942369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 spc="-9">
                <a:solidFill>
                  <a:srgbClr val="000000"/>
                </a:solidFill>
                <a:latin typeface="IBM Plex Sans Condensed Bold"/>
              </a:rPr>
              <a:t>One </a:t>
            </a:r>
            <a:r>
              <a:rPr lang="en-US" sz="2499" spc="-9">
                <a:solidFill>
                  <a:srgbClr val="000000"/>
                </a:solidFill>
                <a:latin typeface="IBM Plex Sans Condensed"/>
              </a:rPr>
              <a:t>organism benefits, while </a:t>
            </a:r>
            <a:r>
              <a:rPr lang="en-US" sz="2499" spc="-9">
                <a:solidFill>
                  <a:srgbClr val="000000"/>
                </a:solidFill>
                <a:latin typeface="IBM Plex Sans Condensed Bold"/>
              </a:rPr>
              <a:t>not</a:t>
            </a:r>
            <a:r>
              <a:rPr lang="en-US" sz="2499" spc="-9">
                <a:solidFill>
                  <a:srgbClr val="000000"/>
                </a:solidFill>
                <a:latin typeface="IBM Plex Sans Condensed"/>
              </a:rPr>
              <a:t> harming the other.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498932" y="9305925"/>
            <a:ext cx="3942369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 spc="-9">
                <a:solidFill>
                  <a:srgbClr val="000000"/>
                </a:solidFill>
                <a:latin typeface="IBM Plex Sans Condensed Bold"/>
              </a:rPr>
              <a:t>One</a:t>
            </a:r>
            <a:r>
              <a:rPr lang="en-US" sz="2499" spc="-9">
                <a:solidFill>
                  <a:srgbClr val="000000"/>
                </a:solidFill>
                <a:latin typeface="IBM Plex Sans Condensed"/>
              </a:rPr>
              <a:t> organism benefits while the other is </a:t>
            </a:r>
            <a:r>
              <a:rPr lang="en-US" sz="2499" spc="-9">
                <a:solidFill>
                  <a:srgbClr val="000000"/>
                </a:solidFill>
                <a:latin typeface="IBM Plex Sans Condensed Bold"/>
              </a:rPr>
              <a:t>harmed</a:t>
            </a:r>
            <a:r>
              <a:rPr lang="en-US" sz="2499" spc="-9">
                <a:solidFill>
                  <a:srgbClr val="000000"/>
                </a:solidFill>
                <a:latin typeface="IBM Plex Sans Condensed"/>
              </a:rPr>
              <a:t>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075548" y="9305925"/>
            <a:ext cx="3942369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 spc="-9">
                <a:solidFill>
                  <a:srgbClr val="000000"/>
                </a:solidFill>
                <a:latin typeface="IBM Plex Sans Condensed"/>
              </a:rPr>
              <a:t>Organisms are in </a:t>
            </a:r>
            <a:r>
              <a:rPr lang="en-US" sz="2499" spc="-9">
                <a:solidFill>
                  <a:srgbClr val="000000"/>
                </a:solidFill>
                <a:latin typeface="IBM Plex Sans Condensed Bold"/>
              </a:rPr>
              <a:t>competition</a:t>
            </a:r>
            <a:r>
              <a:rPr lang="en-US" sz="2499" spc="-9">
                <a:solidFill>
                  <a:srgbClr val="000000"/>
                </a:solidFill>
                <a:latin typeface="IBM Plex Sans Condensed"/>
              </a:rPr>
              <a:t> for the same resources.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835578" y="6342950"/>
            <a:ext cx="2616845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u="sng" spc="-7">
                <a:solidFill>
                  <a:srgbClr val="000000"/>
                </a:solidFill>
                <a:latin typeface="IBM Plex Sans Condensed"/>
                <a:hlinkClick r:id="rId11" tooltip="https://education.nationalgeographic.org/resource/symbiosis-art-living-together/"/>
              </a:rPr>
              <a:t>Source: National Geographic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3199" y="8853697"/>
            <a:ext cx="12801602" cy="404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4"/>
              </a:lnSpc>
              <a:spcBef>
                <a:spcPct val="0"/>
              </a:spcBef>
            </a:pPr>
            <a:r>
              <a:rPr lang="en-US" sz="2445" u="sng">
                <a:solidFill>
                  <a:srgbClr val="000000"/>
                </a:solidFill>
                <a:latin typeface="Canva Sans"/>
                <a:hlinkClick r:id="rId3" tooltip="https://www.youtube.com/watch?v=kjZyC_fry9s"/>
              </a:rPr>
              <a:t>Source: Twig Science Reporter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144737" y="0"/>
            <a:ext cx="1143263" cy="1143263"/>
            <a:chOff x="0" y="0"/>
            <a:chExt cx="1524351" cy="1524351"/>
          </a:xfrm>
        </p:grpSpPr>
        <p:grpSp>
          <p:nvGrpSpPr>
            <p:cNvPr id="4" name="Group 4"/>
            <p:cNvGrpSpPr/>
            <p:nvPr/>
          </p:nvGrpSpPr>
          <p:grpSpPr>
            <a:xfrm>
              <a:off x="28210" y="28210"/>
              <a:ext cx="1467930" cy="1467930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0" y="0"/>
              <a:ext cx="1524351" cy="1524351"/>
            </a:xfrm>
            <a:custGeom>
              <a:avLst/>
              <a:gdLst/>
              <a:ahLst/>
              <a:cxnLst/>
              <a:rect l="l" t="t" r="r" b="b"/>
              <a:pathLst>
                <a:path w="1524351" h="1524351">
                  <a:moveTo>
                    <a:pt x="0" y="0"/>
                  </a:moveTo>
                  <a:lnTo>
                    <a:pt x="1524351" y="0"/>
                  </a:lnTo>
                  <a:lnTo>
                    <a:pt x="1524351" y="1524351"/>
                  </a:lnTo>
                  <a:lnTo>
                    <a:pt x="0" y="1524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0"/>
            <a:ext cx="2076466" cy="805002"/>
          </a:xfrm>
          <a:custGeom>
            <a:avLst/>
            <a:gdLst/>
            <a:ahLst/>
            <a:cxnLst/>
            <a:rect l="l" t="t" r="r" b="b"/>
            <a:pathLst>
              <a:path w="2076466" h="805002">
                <a:moveTo>
                  <a:pt x="0" y="0"/>
                </a:moveTo>
                <a:lnTo>
                  <a:pt x="2076466" y="0"/>
                </a:lnTo>
                <a:lnTo>
                  <a:pt x="2076466" y="805002"/>
                </a:lnTo>
                <a:lnTo>
                  <a:pt x="0" y="805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0483" t="-96992" r="-38362" b="-94724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0" name="Online Media 9" title="Symbiosis: Mutualism | Twig Secondary">
            <a:hlinkClick r:id="" action="ppaction://media"/>
            <a:extLst>
              <a:ext uri="{FF2B5EF4-FFF2-40B4-BE49-F238E27FC236}">
                <a16:creationId xmlns:a16="http://schemas.microsoft.com/office/drawing/2014/main" id="{744D315F-A543-A944-8D09-B49AF35877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048000" y="1701800"/>
            <a:ext cx="12192000" cy="688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44737" y="0"/>
            <a:ext cx="1143263" cy="1143263"/>
            <a:chOff x="0" y="0"/>
            <a:chExt cx="1524351" cy="1524351"/>
          </a:xfrm>
        </p:grpSpPr>
        <p:grpSp>
          <p:nvGrpSpPr>
            <p:cNvPr id="3" name="Group 3"/>
            <p:cNvGrpSpPr/>
            <p:nvPr/>
          </p:nvGrpSpPr>
          <p:grpSpPr>
            <a:xfrm>
              <a:off x="28210" y="28210"/>
              <a:ext cx="1467930" cy="146793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524351" cy="1524351"/>
            </a:xfrm>
            <a:custGeom>
              <a:avLst/>
              <a:gdLst/>
              <a:ahLst/>
              <a:cxnLst/>
              <a:rect l="l" t="t" r="r" b="b"/>
              <a:pathLst>
                <a:path w="1524351" h="1524351">
                  <a:moveTo>
                    <a:pt x="0" y="0"/>
                  </a:moveTo>
                  <a:lnTo>
                    <a:pt x="1524351" y="0"/>
                  </a:lnTo>
                  <a:lnTo>
                    <a:pt x="1524351" y="1524351"/>
                  </a:lnTo>
                  <a:lnTo>
                    <a:pt x="0" y="1524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0"/>
            <a:ext cx="2076466" cy="805002"/>
          </a:xfrm>
          <a:custGeom>
            <a:avLst/>
            <a:gdLst/>
            <a:ahLst/>
            <a:cxnLst/>
            <a:rect l="l" t="t" r="r" b="b"/>
            <a:pathLst>
              <a:path w="2076466" h="805002">
                <a:moveTo>
                  <a:pt x="0" y="0"/>
                </a:moveTo>
                <a:lnTo>
                  <a:pt x="2076466" y="0"/>
                </a:lnTo>
                <a:lnTo>
                  <a:pt x="2076466" y="805002"/>
                </a:lnTo>
                <a:lnTo>
                  <a:pt x="0" y="805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483" t="-96992" r="-38362" b="-9472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extBox 8"/>
          <p:cNvSpPr txBox="1"/>
          <p:nvPr/>
        </p:nvSpPr>
        <p:spPr>
          <a:xfrm>
            <a:off x="2071591" y="3428749"/>
            <a:ext cx="14144818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spc="-15">
                <a:solidFill>
                  <a:srgbClr val="000000"/>
                </a:solidFill>
                <a:latin typeface="IBM Plex Sans Condensed"/>
              </a:rPr>
              <a:t>What are examples of </a:t>
            </a:r>
            <a:r>
              <a:rPr lang="en-US" sz="3999" spc="-15">
                <a:solidFill>
                  <a:srgbClr val="000000"/>
                </a:solidFill>
                <a:latin typeface="IBM Plex Sans Condensed Bold"/>
              </a:rPr>
              <a:t>reciprocal</a:t>
            </a:r>
            <a:r>
              <a:rPr lang="en-US" sz="3999" spc="-15">
                <a:solidFill>
                  <a:srgbClr val="000000"/>
                </a:solidFill>
                <a:latin typeface="IBM Plex Sans Condensed"/>
              </a:rPr>
              <a:t> </a:t>
            </a:r>
            <a:r>
              <a:rPr lang="en-US" sz="3999" spc="-15">
                <a:solidFill>
                  <a:srgbClr val="000000"/>
                </a:solidFill>
                <a:latin typeface="IBM Plex Sans Condensed Bold"/>
              </a:rPr>
              <a:t>relationships</a:t>
            </a:r>
            <a:r>
              <a:rPr lang="en-US" sz="3999" spc="-15">
                <a:solidFill>
                  <a:srgbClr val="000000"/>
                </a:solidFill>
                <a:latin typeface="IBM Plex Sans Condensed"/>
              </a:rPr>
              <a:t> or </a:t>
            </a:r>
            <a:r>
              <a:rPr lang="en-US" sz="3999" spc="-15">
                <a:solidFill>
                  <a:srgbClr val="000000"/>
                </a:solidFill>
                <a:latin typeface="IBM Plex Sans Condensed Bold"/>
              </a:rPr>
              <a:t>mutualism</a:t>
            </a:r>
            <a:r>
              <a:rPr lang="en-US" sz="3999" spc="-15">
                <a:solidFill>
                  <a:srgbClr val="000000"/>
                </a:solidFill>
                <a:latin typeface="IBM Plex Sans Condensed"/>
              </a:rPr>
              <a:t> in your </a:t>
            </a:r>
            <a:r>
              <a:rPr lang="en-US" sz="3999" spc="-15">
                <a:solidFill>
                  <a:srgbClr val="000000"/>
                </a:solidFill>
                <a:latin typeface="IBM Plex Sans Condensed Bold"/>
              </a:rPr>
              <a:t>own</a:t>
            </a:r>
            <a:r>
              <a:rPr lang="en-US" sz="3999" spc="-15">
                <a:solidFill>
                  <a:srgbClr val="000000"/>
                </a:solidFill>
                <a:latin typeface="IBM Plex Sans Condensed"/>
              </a:rPr>
              <a:t> life? These relationships could be with other </a:t>
            </a:r>
            <a:r>
              <a:rPr lang="en-US" sz="3999" spc="-15">
                <a:solidFill>
                  <a:srgbClr val="000000"/>
                </a:solidFill>
                <a:latin typeface="IBM Plex Sans Condensed Bold"/>
              </a:rPr>
              <a:t>humans</a:t>
            </a:r>
            <a:r>
              <a:rPr lang="en-US" sz="3999" spc="-15">
                <a:solidFill>
                  <a:srgbClr val="000000"/>
                </a:solidFill>
                <a:latin typeface="IBM Plex Sans Condensed"/>
              </a:rPr>
              <a:t>, </a:t>
            </a:r>
            <a:r>
              <a:rPr lang="en-US" sz="3999" spc="-15">
                <a:solidFill>
                  <a:srgbClr val="000000"/>
                </a:solidFill>
                <a:latin typeface="IBM Plex Sans Condensed Bold"/>
              </a:rPr>
              <a:t>animals</a:t>
            </a:r>
            <a:r>
              <a:rPr lang="en-US" sz="3999" spc="-15">
                <a:solidFill>
                  <a:srgbClr val="000000"/>
                </a:solidFill>
                <a:latin typeface="IBM Plex Sans Condensed"/>
              </a:rPr>
              <a:t>, or </a:t>
            </a:r>
            <a:r>
              <a:rPr lang="en-US" sz="3999" spc="-15">
                <a:solidFill>
                  <a:srgbClr val="000000"/>
                </a:solidFill>
                <a:latin typeface="IBM Plex Sans Condensed Bold"/>
              </a:rPr>
              <a:t>plants</a:t>
            </a:r>
            <a:r>
              <a:rPr lang="en-US" sz="3999" spc="-15">
                <a:solidFill>
                  <a:srgbClr val="000000"/>
                </a:solidFill>
                <a:latin typeface="IBM Plex Sans Condensed"/>
              </a:rPr>
              <a:t>. </a:t>
            </a:r>
          </a:p>
          <a:p>
            <a:pPr algn="l">
              <a:lnSpc>
                <a:spcPts val="5599"/>
              </a:lnSpc>
            </a:pPr>
            <a:endParaRPr lang="en-US" sz="3999" spc="-15">
              <a:solidFill>
                <a:srgbClr val="000000"/>
              </a:solidFill>
              <a:latin typeface="IBM Plex Sans Condensed"/>
            </a:endParaRP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 spc="-15">
                <a:solidFill>
                  <a:srgbClr val="000000"/>
                </a:solidFill>
                <a:latin typeface="IBM Plex Sans Condensed"/>
              </a:rPr>
              <a:t>Why is it </a:t>
            </a:r>
            <a:r>
              <a:rPr lang="en-US" sz="3999" spc="-15">
                <a:solidFill>
                  <a:srgbClr val="000000"/>
                </a:solidFill>
                <a:latin typeface="IBM Plex Sans Condensed Bold"/>
              </a:rPr>
              <a:t>important</a:t>
            </a:r>
            <a:r>
              <a:rPr lang="en-US" sz="3999" spc="-15">
                <a:solidFill>
                  <a:srgbClr val="000000"/>
                </a:solidFill>
                <a:latin typeface="IBM Plex Sans Condensed"/>
              </a:rPr>
              <a:t> to have </a:t>
            </a:r>
            <a:r>
              <a:rPr lang="en-US" sz="3999" spc="-15">
                <a:solidFill>
                  <a:srgbClr val="000000"/>
                </a:solidFill>
                <a:latin typeface="IBM Plex Sans Condensed Bold"/>
              </a:rPr>
              <a:t>reciprocal</a:t>
            </a:r>
            <a:r>
              <a:rPr lang="en-US" sz="3999" spc="-15">
                <a:solidFill>
                  <a:srgbClr val="000000"/>
                </a:solidFill>
                <a:latin typeface="IBM Plex Sans Condensed"/>
              </a:rPr>
              <a:t> relationships?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26584" y="2053974"/>
            <a:ext cx="663483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anva Sans Bold"/>
              </a:rPr>
              <a:t>Discussion 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273</Words>
  <Application>Microsoft Office PowerPoint</Application>
  <PresentationFormat>Custom</PresentationFormat>
  <Paragraphs>37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IBM Plex Sans Condensed Bold</vt:lpstr>
      <vt:lpstr>Playfair Display</vt:lpstr>
      <vt:lpstr>Canva Sans Bold</vt:lpstr>
      <vt:lpstr>IBM Plex Sans Condensed</vt:lpstr>
      <vt:lpstr>Canva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Reciprocity - Slide Deck</dc:title>
  <cp:lastModifiedBy>Meagan Hayward</cp:lastModifiedBy>
  <cp:revision>1</cp:revision>
  <dcterms:created xsi:type="dcterms:W3CDTF">2006-08-16T00:00:00Z</dcterms:created>
  <dcterms:modified xsi:type="dcterms:W3CDTF">2024-06-22T13:40:30Z</dcterms:modified>
  <dc:identifier>DAGGcQ6ySd0</dc:identifier>
</cp:coreProperties>
</file>